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99" r:id="rId2"/>
    <p:sldId id="284" r:id="rId3"/>
    <p:sldId id="257" r:id="rId4"/>
    <p:sldId id="287" r:id="rId5"/>
    <p:sldId id="288" r:id="rId6"/>
    <p:sldId id="280" r:id="rId7"/>
    <p:sldId id="285" r:id="rId8"/>
    <p:sldId id="297" r:id="rId9"/>
    <p:sldId id="258" r:id="rId10"/>
    <p:sldId id="259" r:id="rId11"/>
    <p:sldId id="281" r:id="rId12"/>
    <p:sldId id="264" r:id="rId13"/>
    <p:sldId id="263" r:id="rId14"/>
    <p:sldId id="260" r:id="rId15"/>
    <p:sldId id="266" r:id="rId16"/>
    <p:sldId id="261" r:id="rId17"/>
    <p:sldId id="262" r:id="rId18"/>
    <p:sldId id="268" r:id="rId19"/>
    <p:sldId id="267" r:id="rId20"/>
    <p:sldId id="265" r:id="rId21"/>
    <p:sldId id="296" r:id="rId22"/>
    <p:sldId id="300" r:id="rId23"/>
    <p:sldId id="271" r:id="rId24"/>
    <p:sldId id="294" r:id="rId25"/>
    <p:sldId id="298" r:id="rId26"/>
    <p:sldId id="293" r:id="rId27"/>
    <p:sldId id="269" r:id="rId28"/>
    <p:sldId id="272" r:id="rId29"/>
    <p:sldId id="273" r:id="rId30"/>
    <p:sldId id="290" r:id="rId31"/>
    <p:sldId id="291" r:id="rId32"/>
    <p:sldId id="289" r:id="rId33"/>
    <p:sldId id="274" r:id="rId34"/>
    <p:sldId id="276" r:id="rId35"/>
    <p:sldId id="278" r:id="rId36"/>
    <p:sldId id="283" r:id="rId37"/>
    <p:sldId id="275" r:id="rId38"/>
    <p:sldId id="282" r:id="rId39"/>
    <p:sldId id="286" r:id="rId40"/>
    <p:sldId id="270" r:id="rId41"/>
    <p:sldId id="279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959749-FA1A-4254-99E0-313588441D7F}" v="314" dt="2022-06-16T07:06:31.8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-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4957E7-2A1B-4F33-9AB1-F456CE41A7F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AB8262A-855F-490E-910D-49738AFBC3FF}">
      <dgm:prSet/>
      <dgm:spPr/>
      <dgm:t>
        <a:bodyPr/>
        <a:lstStyle/>
        <a:p>
          <a:r>
            <a:rPr lang="pl-PL"/>
            <a:t>1 od 6 osoba unutar EU suočeno je s nekim oblikom invaliditeta.</a:t>
          </a:r>
          <a:endParaRPr lang="en-US"/>
        </a:p>
      </dgm:t>
    </dgm:pt>
    <dgm:pt modelId="{EBFEAA8C-2DDF-4473-92AA-FD1F4478597E}" type="parTrans" cxnId="{BD7E0D1A-91E1-4B28-A22C-68DBD0BEC597}">
      <dgm:prSet/>
      <dgm:spPr/>
      <dgm:t>
        <a:bodyPr/>
        <a:lstStyle/>
        <a:p>
          <a:endParaRPr lang="en-US"/>
        </a:p>
      </dgm:t>
    </dgm:pt>
    <dgm:pt modelId="{1B93BE83-87EC-4631-9300-3725C138684A}" type="sibTrans" cxnId="{BD7E0D1A-91E1-4B28-A22C-68DBD0BEC597}">
      <dgm:prSet/>
      <dgm:spPr/>
      <dgm:t>
        <a:bodyPr/>
        <a:lstStyle/>
        <a:p>
          <a:endParaRPr lang="en-US"/>
        </a:p>
      </dgm:t>
    </dgm:pt>
    <dgm:pt modelId="{4A54277A-997C-4D9B-B9E8-6E017BD3F5C9}">
      <dgm:prSet/>
      <dgm:spPr/>
      <dgm:t>
        <a:bodyPr/>
        <a:lstStyle/>
        <a:p>
          <a:r>
            <a:rPr lang="hr-HR" dirty="0"/>
            <a:t>čak 80% oblika invaliditeta nije vidljivo. </a:t>
          </a:r>
          <a:r>
            <a:rPr lang="hr-HR"/>
            <a:t>(slabovidnost, gluhi i nagluhi i sl...)</a:t>
          </a:r>
          <a:endParaRPr lang="en-US" dirty="0"/>
        </a:p>
      </dgm:t>
    </dgm:pt>
    <dgm:pt modelId="{AFED72F7-4450-453A-84FC-7A40E6E158D1}" type="parTrans" cxnId="{F1F95AF3-3C6C-4D79-9F96-D7FA68EB0AD3}">
      <dgm:prSet/>
      <dgm:spPr/>
      <dgm:t>
        <a:bodyPr/>
        <a:lstStyle/>
        <a:p>
          <a:endParaRPr lang="en-US"/>
        </a:p>
      </dgm:t>
    </dgm:pt>
    <dgm:pt modelId="{F04B1989-9B43-4809-8384-E8426E1822F6}" type="sibTrans" cxnId="{F1F95AF3-3C6C-4D79-9F96-D7FA68EB0AD3}">
      <dgm:prSet/>
      <dgm:spPr/>
      <dgm:t>
        <a:bodyPr/>
        <a:lstStyle/>
        <a:p>
          <a:endParaRPr lang="en-US"/>
        </a:p>
      </dgm:t>
    </dgm:pt>
    <dgm:pt modelId="{6B678618-4C03-421D-A9C0-35B81CC7E717}">
      <dgm:prSet/>
      <dgm:spPr/>
      <dgm:t>
        <a:bodyPr/>
        <a:lstStyle/>
        <a:p>
          <a:r>
            <a:rPr lang="hr-HR"/>
            <a:t>prema podatcima iz 2021 godine broj osoba s invaliditetom je iznosio 3734, što je 0,6% ukupnog stanovništva grada Solina.</a:t>
          </a:r>
          <a:endParaRPr lang="en-US"/>
        </a:p>
      </dgm:t>
    </dgm:pt>
    <dgm:pt modelId="{39E1FFE5-82B7-49C5-857F-06ACDD74B543}" type="parTrans" cxnId="{37EEF612-AC94-4058-B9E6-828B85BB53FB}">
      <dgm:prSet/>
      <dgm:spPr/>
      <dgm:t>
        <a:bodyPr/>
        <a:lstStyle/>
        <a:p>
          <a:endParaRPr lang="en-US"/>
        </a:p>
      </dgm:t>
    </dgm:pt>
    <dgm:pt modelId="{519C0E94-BB64-4895-80F5-A9DC7DCDD878}" type="sibTrans" cxnId="{37EEF612-AC94-4058-B9E6-828B85BB53FB}">
      <dgm:prSet/>
      <dgm:spPr/>
      <dgm:t>
        <a:bodyPr/>
        <a:lstStyle/>
        <a:p>
          <a:endParaRPr lang="en-US"/>
        </a:p>
      </dgm:t>
    </dgm:pt>
    <dgm:pt modelId="{5FDA5F52-E81A-4A69-83A8-807B1F123E7C}">
      <dgm:prSet/>
      <dgm:spPr/>
      <dgm:t>
        <a:bodyPr/>
        <a:lstStyle/>
        <a:p>
          <a:r>
            <a:rPr lang="hr-HR"/>
            <a:t>unutar 1000 stanovnika grada Solina njih 9 ima neki oblik invaliditeta.</a:t>
          </a:r>
          <a:endParaRPr lang="en-US"/>
        </a:p>
      </dgm:t>
    </dgm:pt>
    <dgm:pt modelId="{E8F356FD-6390-4A54-BC1D-21260BCB34DD}" type="parTrans" cxnId="{F835D5E1-5DAA-4E0B-A04C-8DF4685AE160}">
      <dgm:prSet/>
      <dgm:spPr/>
      <dgm:t>
        <a:bodyPr/>
        <a:lstStyle/>
        <a:p>
          <a:endParaRPr lang="en-US"/>
        </a:p>
      </dgm:t>
    </dgm:pt>
    <dgm:pt modelId="{C7FBACFE-BFFD-4908-9DF3-FA56AD3F0496}" type="sibTrans" cxnId="{F835D5E1-5DAA-4E0B-A04C-8DF4685AE160}">
      <dgm:prSet/>
      <dgm:spPr/>
      <dgm:t>
        <a:bodyPr/>
        <a:lstStyle/>
        <a:p>
          <a:endParaRPr lang="en-US"/>
        </a:p>
      </dgm:t>
    </dgm:pt>
    <dgm:pt modelId="{07777CA7-9DBF-4FEB-AAD5-BF7E162EC3C3}" type="pres">
      <dgm:prSet presAssocID="{C04957E7-2A1B-4F33-9AB1-F456CE41A7F4}" presName="linear" presStyleCnt="0">
        <dgm:presLayoutVars>
          <dgm:animLvl val="lvl"/>
          <dgm:resizeHandles val="exact"/>
        </dgm:presLayoutVars>
      </dgm:prSet>
      <dgm:spPr/>
    </dgm:pt>
    <dgm:pt modelId="{7FD27959-B7E6-43B8-94F0-CA3D2E7D16FA}" type="pres">
      <dgm:prSet presAssocID="{6AB8262A-855F-490E-910D-49738AFBC3F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AA96D18-EA86-41DA-842E-23858F3FF897}" type="pres">
      <dgm:prSet presAssocID="{1B93BE83-87EC-4631-9300-3725C138684A}" presName="spacer" presStyleCnt="0"/>
      <dgm:spPr/>
    </dgm:pt>
    <dgm:pt modelId="{C57599B9-63E6-4B64-9DA6-53F7BF389DA7}" type="pres">
      <dgm:prSet presAssocID="{4A54277A-997C-4D9B-B9E8-6E017BD3F5C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EB46FAF-2C6F-4133-8F21-9064617E2169}" type="pres">
      <dgm:prSet presAssocID="{F04B1989-9B43-4809-8384-E8426E1822F6}" presName="spacer" presStyleCnt="0"/>
      <dgm:spPr/>
    </dgm:pt>
    <dgm:pt modelId="{5B03E808-B83D-47B7-8612-83125F784CE4}" type="pres">
      <dgm:prSet presAssocID="{6B678618-4C03-421D-A9C0-35B81CC7E71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3AAD18C-DA69-47FF-88C5-0DBC8A9F47EF}" type="pres">
      <dgm:prSet presAssocID="{519C0E94-BB64-4895-80F5-A9DC7DCDD878}" presName="spacer" presStyleCnt="0"/>
      <dgm:spPr/>
    </dgm:pt>
    <dgm:pt modelId="{EE4FFD4A-42CA-4BF7-B640-3DCDE7EE81E4}" type="pres">
      <dgm:prSet presAssocID="{5FDA5F52-E81A-4A69-83A8-807B1F123E7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7EEF612-AC94-4058-B9E6-828B85BB53FB}" srcId="{C04957E7-2A1B-4F33-9AB1-F456CE41A7F4}" destId="{6B678618-4C03-421D-A9C0-35B81CC7E717}" srcOrd="2" destOrd="0" parTransId="{39E1FFE5-82B7-49C5-857F-06ACDD74B543}" sibTransId="{519C0E94-BB64-4895-80F5-A9DC7DCDD878}"/>
    <dgm:cxn modelId="{BD7E0D1A-91E1-4B28-A22C-68DBD0BEC597}" srcId="{C04957E7-2A1B-4F33-9AB1-F456CE41A7F4}" destId="{6AB8262A-855F-490E-910D-49738AFBC3FF}" srcOrd="0" destOrd="0" parTransId="{EBFEAA8C-2DDF-4473-92AA-FD1F4478597E}" sibTransId="{1B93BE83-87EC-4631-9300-3725C138684A}"/>
    <dgm:cxn modelId="{EA9DD62C-79F7-4D5D-AA14-7CB9A39707A7}" type="presOf" srcId="{6B678618-4C03-421D-A9C0-35B81CC7E717}" destId="{5B03E808-B83D-47B7-8612-83125F784CE4}" srcOrd="0" destOrd="0" presId="urn:microsoft.com/office/officeart/2005/8/layout/vList2"/>
    <dgm:cxn modelId="{851A4A36-F32B-4A02-BCED-B74B5466C32B}" type="presOf" srcId="{5FDA5F52-E81A-4A69-83A8-807B1F123E7C}" destId="{EE4FFD4A-42CA-4BF7-B640-3DCDE7EE81E4}" srcOrd="0" destOrd="0" presId="urn:microsoft.com/office/officeart/2005/8/layout/vList2"/>
    <dgm:cxn modelId="{D83CE25C-A141-4237-AD02-E7955A04DF2D}" type="presOf" srcId="{6AB8262A-855F-490E-910D-49738AFBC3FF}" destId="{7FD27959-B7E6-43B8-94F0-CA3D2E7D16FA}" srcOrd="0" destOrd="0" presId="urn:microsoft.com/office/officeart/2005/8/layout/vList2"/>
    <dgm:cxn modelId="{27F9A171-A14E-407E-A82E-D2020743D005}" type="presOf" srcId="{C04957E7-2A1B-4F33-9AB1-F456CE41A7F4}" destId="{07777CA7-9DBF-4FEB-AAD5-BF7E162EC3C3}" srcOrd="0" destOrd="0" presId="urn:microsoft.com/office/officeart/2005/8/layout/vList2"/>
    <dgm:cxn modelId="{9A531254-F775-4F3B-9D6F-A04F42E56FA9}" type="presOf" srcId="{4A54277A-997C-4D9B-B9E8-6E017BD3F5C9}" destId="{C57599B9-63E6-4B64-9DA6-53F7BF389DA7}" srcOrd="0" destOrd="0" presId="urn:microsoft.com/office/officeart/2005/8/layout/vList2"/>
    <dgm:cxn modelId="{F835D5E1-5DAA-4E0B-A04C-8DF4685AE160}" srcId="{C04957E7-2A1B-4F33-9AB1-F456CE41A7F4}" destId="{5FDA5F52-E81A-4A69-83A8-807B1F123E7C}" srcOrd="3" destOrd="0" parTransId="{E8F356FD-6390-4A54-BC1D-21260BCB34DD}" sibTransId="{C7FBACFE-BFFD-4908-9DF3-FA56AD3F0496}"/>
    <dgm:cxn modelId="{F1F95AF3-3C6C-4D79-9F96-D7FA68EB0AD3}" srcId="{C04957E7-2A1B-4F33-9AB1-F456CE41A7F4}" destId="{4A54277A-997C-4D9B-B9E8-6E017BD3F5C9}" srcOrd="1" destOrd="0" parTransId="{AFED72F7-4450-453A-84FC-7A40E6E158D1}" sibTransId="{F04B1989-9B43-4809-8384-E8426E1822F6}"/>
    <dgm:cxn modelId="{2C595D54-7BDD-4DF2-BD39-CFE5D6516117}" type="presParOf" srcId="{07777CA7-9DBF-4FEB-AAD5-BF7E162EC3C3}" destId="{7FD27959-B7E6-43B8-94F0-CA3D2E7D16FA}" srcOrd="0" destOrd="0" presId="urn:microsoft.com/office/officeart/2005/8/layout/vList2"/>
    <dgm:cxn modelId="{DA721F2D-409A-4F68-ADA3-55E088C3EBB5}" type="presParOf" srcId="{07777CA7-9DBF-4FEB-AAD5-BF7E162EC3C3}" destId="{0AA96D18-EA86-41DA-842E-23858F3FF897}" srcOrd="1" destOrd="0" presId="urn:microsoft.com/office/officeart/2005/8/layout/vList2"/>
    <dgm:cxn modelId="{9DA7971E-4903-43FC-AE23-26921C1B9695}" type="presParOf" srcId="{07777CA7-9DBF-4FEB-AAD5-BF7E162EC3C3}" destId="{C57599B9-63E6-4B64-9DA6-53F7BF389DA7}" srcOrd="2" destOrd="0" presId="urn:microsoft.com/office/officeart/2005/8/layout/vList2"/>
    <dgm:cxn modelId="{5938C14E-4A31-44A1-8947-644149880B9D}" type="presParOf" srcId="{07777CA7-9DBF-4FEB-AAD5-BF7E162EC3C3}" destId="{DEB46FAF-2C6F-4133-8F21-9064617E2169}" srcOrd="3" destOrd="0" presId="urn:microsoft.com/office/officeart/2005/8/layout/vList2"/>
    <dgm:cxn modelId="{C2A79DDB-A335-411E-8C8A-0D28D6C32B24}" type="presParOf" srcId="{07777CA7-9DBF-4FEB-AAD5-BF7E162EC3C3}" destId="{5B03E808-B83D-47B7-8612-83125F784CE4}" srcOrd="4" destOrd="0" presId="urn:microsoft.com/office/officeart/2005/8/layout/vList2"/>
    <dgm:cxn modelId="{9913D326-9D70-4E38-9333-A8456D42264E}" type="presParOf" srcId="{07777CA7-9DBF-4FEB-AAD5-BF7E162EC3C3}" destId="{E3AAD18C-DA69-47FF-88C5-0DBC8A9F47EF}" srcOrd="5" destOrd="0" presId="urn:microsoft.com/office/officeart/2005/8/layout/vList2"/>
    <dgm:cxn modelId="{20A5CE3A-32D8-4A4F-8458-E504B33FCC73}" type="presParOf" srcId="{07777CA7-9DBF-4FEB-AAD5-BF7E162EC3C3}" destId="{EE4FFD4A-42CA-4BF7-B640-3DCDE7EE81E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6C7086-05A3-43DE-B221-9ADD8FDF8B87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1416E44-006B-405C-BD63-19E6AE35A68F}">
      <dgm:prSet/>
      <dgm:spPr/>
      <dgm:t>
        <a:bodyPr/>
        <a:lstStyle/>
        <a:p>
          <a:r>
            <a:rPr lang="hr-HR" b="1" dirty="0"/>
            <a:t>Kod analize pristupačnosti </a:t>
          </a:r>
          <a:r>
            <a:rPr lang="hr-HR" b="1" dirty="0">
              <a:solidFill>
                <a:schemeClr val="tx1"/>
              </a:solidFill>
            </a:rPr>
            <a:t>u Gradu Solinu </a:t>
          </a:r>
          <a:r>
            <a:rPr lang="hr-HR" b="1" dirty="0"/>
            <a:t>kao primjer naveli smo:</a:t>
          </a:r>
          <a:endParaRPr lang="en-US" b="1" dirty="0"/>
        </a:p>
      </dgm:t>
    </dgm:pt>
    <dgm:pt modelId="{B2BD00EB-D67C-4FE4-9C7B-6D312FED2FD2}" type="parTrans" cxnId="{05CB69CB-E73A-4E03-990E-3388D3536EDF}">
      <dgm:prSet/>
      <dgm:spPr/>
      <dgm:t>
        <a:bodyPr/>
        <a:lstStyle/>
        <a:p>
          <a:endParaRPr lang="en-US"/>
        </a:p>
      </dgm:t>
    </dgm:pt>
    <dgm:pt modelId="{27EE53E7-2155-4188-8128-531150412419}" type="sibTrans" cxnId="{05CB69CB-E73A-4E03-990E-3388D3536EDF}">
      <dgm:prSet/>
      <dgm:spPr/>
      <dgm:t>
        <a:bodyPr/>
        <a:lstStyle/>
        <a:p>
          <a:endParaRPr lang="en-US"/>
        </a:p>
      </dgm:t>
    </dgm:pt>
    <dgm:pt modelId="{E68AD9DF-EB0C-4F61-96AB-13B9EE02C916}">
      <dgm:prSet/>
      <dgm:spPr/>
      <dgm:t>
        <a:bodyPr/>
        <a:lstStyle/>
        <a:p>
          <a:r>
            <a:rPr lang="hr-HR" dirty="0"/>
            <a:t>1. Hrvatski zavod za javno zdravstvo (HZZO)</a:t>
          </a:r>
          <a:endParaRPr lang="en-US" dirty="0"/>
        </a:p>
      </dgm:t>
    </dgm:pt>
    <dgm:pt modelId="{0573228C-F5F8-483B-A16B-83AEFE8CBD7A}" type="parTrans" cxnId="{7C507A8D-F168-4707-BCC4-DD616A1A7448}">
      <dgm:prSet/>
      <dgm:spPr/>
      <dgm:t>
        <a:bodyPr/>
        <a:lstStyle/>
        <a:p>
          <a:endParaRPr lang="en-US"/>
        </a:p>
      </dgm:t>
    </dgm:pt>
    <dgm:pt modelId="{8B15F5E4-749A-42BD-BF26-552C8E451486}" type="sibTrans" cxnId="{7C507A8D-F168-4707-BCC4-DD616A1A7448}">
      <dgm:prSet/>
      <dgm:spPr/>
      <dgm:t>
        <a:bodyPr/>
        <a:lstStyle/>
        <a:p>
          <a:endParaRPr lang="en-US"/>
        </a:p>
      </dgm:t>
    </dgm:pt>
    <dgm:pt modelId="{1933D1F7-14BA-4A2B-BA95-12EABCFBA868}">
      <dgm:prSet/>
      <dgm:spPr/>
      <dgm:t>
        <a:bodyPr/>
        <a:lstStyle/>
        <a:p>
          <a:r>
            <a:rPr lang="hr-HR" dirty="0"/>
            <a:t>9. Osnovne škole: Vjekoslav Parać, kralja Zvonimira, don Lovre Katić i kraljice Jelene</a:t>
          </a:r>
          <a:endParaRPr lang="en-US" dirty="0"/>
        </a:p>
      </dgm:t>
    </dgm:pt>
    <dgm:pt modelId="{FC7D9734-3644-4FEF-B34C-74C9682207A5}" type="parTrans" cxnId="{CF435407-ED20-4999-B776-0A21AB75665B}">
      <dgm:prSet/>
      <dgm:spPr/>
      <dgm:t>
        <a:bodyPr/>
        <a:lstStyle/>
        <a:p>
          <a:endParaRPr lang="en-US"/>
        </a:p>
      </dgm:t>
    </dgm:pt>
    <dgm:pt modelId="{199E9E19-FCBF-4D17-9E12-CAB205CA750A}" type="sibTrans" cxnId="{CF435407-ED20-4999-B776-0A21AB75665B}">
      <dgm:prSet/>
      <dgm:spPr/>
      <dgm:t>
        <a:bodyPr/>
        <a:lstStyle/>
        <a:p>
          <a:endParaRPr lang="en-US"/>
        </a:p>
      </dgm:t>
    </dgm:pt>
    <dgm:pt modelId="{E7BBFC15-91D1-4212-855C-FA5884EF4EC1}">
      <dgm:prSet/>
      <dgm:spPr/>
      <dgm:t>
        <a:bodyPr/>
        <a:lstStyle/>
        <a:p>
          <a:r>
            <a:rPr lang="pl-PL" dirty="0"/>
            <a:t>2. Dom zdravlja s ordinacijama i laboratorijem</a:t>
          </a:r>
          <a:endParaRPr lang="hr-HR" dirty="0"/>
        </a:p>
      </dgm:t>
    </dgm:pt>
    <dgm:pt modelId="{C4E82B52-9BE5-43E6-AB0C-D1D95425BEEE}" type="parTrans" cxnId="{948D457A-C7AC-4E9B-A79C-67D007173189}">
      <dgm:prSet/>
      <dgm:spPr/>
      <dgm:t>
        <a:bodyPr/>
        <a:lstStyle/>
        <a:p>
          <a:endParaRPr lang="hr-HR"/>
        </a:p>
      </dgm:t>
    </dgm:pt>
    <dgm:pt modelId="{1820EDCC-C692-4133-8DB0-282775EA5B84}" type="sibTrans" cxnId="{948D457A-C7AC-4E9B-A79C-67D007173189}">
      <dgm:prSet/>
      <dgm:spPr/>
      <dgm:t>
        <a:bodyPr/>
        <a:lstStyle/>
        <a:p>
          <a:endParaRPr lang="hr-HR"/>
        </a:p>
      </dgm:t>
    </dgm:pt>
    <dgm:pt modelId="{FD2E1DC9-B762-46EA-AC75-FAAE7CAB310F}">
      <dgm:prSet/>
      <dgm:spPr/>
      <dgm:t>
        <a:bodyPr/>
        <a:lstStyle/>
        <a:p>
          <a:r>
            <a:rPr lang="hr-HR" dirty="0"/>
            <a:t>3. Hrvatski zavod za zapošljavanje</a:t>
          </a:r>
        </a:p>
      </dgm:t>
    </dgm:pt>
    <dgm:pt modelId="{837C8C9C-8CFC-45DC-94C8-C729603C1D32}" type="parTrans" cxnId="{ACD4C300-18A2-4120-B4DD-5314AC550845}">
      <dgm:prSet/>
      <dgm:spPr/>
      <dgm:t>
        <a:bodyPr/>
        <a:lstStyle/>
        <a:p>
          <a:endParaRPr lang="hr-HR"/>
        </a:p>
      </dgm:t>
    </dgm:pt>
    <dgm:pt modelId="{B59B1F22-C949-4647-9AE3-011D55CFEFBF}" type="sibTrans" cxnId="{ACD4C300-18A2-4120-B4DD-5314AC550845}">
      <dgm:prSet/>
      <dgm:spPr/>
      <dgm:t>
        <a:bodyPr/>
        <a:lstStyle/>
        <a:p>
          <a:endParaRPr lang="hr-HR"/>
        </a:p>
      </dgm:t>
    </dgm:pt>
    <dgm:pt modelId="{028FAFC9-A5B2-4AAF-B932-610681AEFE6D}">
      <dgm:prSet/>
      <dgm:spPr/>
      <dgm:t>
        <a:bodyPr/>
        <a:lstStyle/>
        <a:p>
          <a:r>
            <a:rPr lang="hr-HR" dirty="0"/>
            <a:t>4. Zgrada gradske uprave </a:t>
          </a:r>
          <a:r>
            <a:rPr lang="hr-HR" dirty="0">
              <a:solidFill>
                <a:schemeClr val="tx1"/>
              </a:solidFill>
            </a:rPr>
            <a:t>Solin</a:t>
          </a:r>
        </a:p>
      </dgm:t>
    </dgm:pt>
    <dgm:pt modelId="{BCF7CB95-AC95-4F85-8EC8-71A3F4356155}" type="parTrans" cxnId="{186F109E-3799-4BA1-AEA2-43E6F82D5AC8}">
      <dgm:prSet/>
      <dgm:spPr/>
      <dgm:t>
        <a:bodyPr/>
        <a:lstStyle/>
        <a:p>
          <a:endParaRPr lang="hr-HR"/>
        </a:p>
      </dgm:t>
    </dgm:pt>
    <dgm:pt modelId="{E8BF7775-3EBE-4DE1-83FF-6A28FD39E1AC}" type="sibTrans" cxnId="{186F109E-3799-4BA1-AEA2-43E6F82D5AC8}">
      <dgm:prSet/>
      <dgm:spPr/>
      <dgm:t>
        <a:bodyPr/>
        <a:lstStyle/>
        <a:p>
          <a:endParaRPr lang="hr-HR"/>
        </a:p>
      </dgm:t>
    </dgm:pt>
    <dgm:pt modelId="{9B2801E1-D1FE-48C3-AE6D-EEBD23E0EFC5}">
      <dgm:prSet/>
      <dgm:spPr/>
      <dgm:t>
        <a:bodyPr/>
        <a:lstStyle/>
        <a:p>
          <a:r>
            <a:rPr lang="hr-HR" dirty="0"/>
            <a:t>5. Policijska postaja Solin</a:t>
          </a:r>
        </a:p>
      </dgm:t>
    </dgm:pt>
    <dgm:pt modelId="{7A262154-5935-4350-AFE3-260EE27E86BA}" type="parTrans" cxnId="{94937637-9B62-4F90-8B8B-AFD12987F067}">
      <dgm:prSet/>
      <dgm:spPr/>
      <dgm:t>
        <a:bodyPr/>
        <a:lstStyle/>
        <a:p>
          <a:endParaRPr lang="hr-HR"/>
        </a:p>
      </dgm:t>
    </dgm:pt>
    <dgm:pt modelId="{FFE841DC-1450-4062-8B6D-C2B8B74E94F7}" type="sibTrans" cxnId="{94937637-9B62-4F90-8B8B-AFD12987F067}">
      <dgm:prSet/>
      <dgm:spPr/>
      <dgm:t>
        <a:bodyPr/>
        <a:lstStyle/>
        <a:p>
          <a:endParaRPr lang="hr-HR"/>
        </a:p>
      </dgm:t>
    </dgm:pt>
    <dgm:pt modelId="{CCF2AB22-25FC-42D1-8FB3-EACDD089F748}">
      <dgm:prSet/>
      <dgm:spPr/>
      <dgm:t>
        <a:bodyPr/>
        <a:lstStyle/>
        <a:p>
          <a:r>
            <a:rPr lang="hr-HR" dirty="0"/>
            <a:t>6. Hrvatska pošta </a:t>
          </a:r>
          <a:r>
            <a:rPr lang="hr-HR" dirty="0">
              <a:solidFill>
                <a:schemeClr val="tx1"/>
              </a:solidFill>
            </a:rPr>
            <a:t>Solin</a:t>
          </a:r>
        </a:p>
      </dgm:t>
    </dgm:pt>
    <dgm:pt modelId="{9AB58DB2-D6BF-4887-A0A4-B097729D8CF3}" type="parTrans" cxnId="{430BF23B-9759-4A0A-9481-092F6619F3E9}">
      <dgm:prSet/>
      <dgm:spPr/>
      <dgm:t>
        <a:bodyPr/>
        <a:lstStyle/>
        <a:p>
          <a:endParaRPr lang="hr-HR"/>
        </a:p>
      </dgm:t>
    </dgm:pt>
    <dgm:pt modelId="{A0C1F2F4-DAB7-4336-BB0B-16AC58BD86F7}" type="sibTrans" cxnId="{430BF23B-9759-4A0A-9481-092F6619F3E9}">
      <dgm:prSet/>
      <dgm:spPr/>
      <dgm:t>
        <a:bodyPr/>
        <a:lstStyle/>
        <a:p>
          <a:endParaRPr lang="hr-HR"/>
        </a:p>
      </dgm:t>
    </dgm:pt>
    <dgm:pt modelId="{4373CD4E-5964-4DC7-8968-F6C9321C6352}">
      <dgm:prSet/>
      <dgm:spPr/>
      <dgm:t>
        <a:bodyPr/>
        <a:lstStyle/>
        <a:p>
          <a:r>
            <a:rPr lang="hr-HR" dirty="0"/>
            <a:t>8. Gradina</a:t>
          </a:r>
        </a:p>
      </dgm:t>
    </dgm:pt>
    <dgm:pt modelId="{09EEA4DD-F907-4DDD-9FD2-50392ACCF808}" type="parTrans" cxnId="{7C069271-0A50-4CFB-89C1-796AD5FDB86F}">
      <dgm:prSet/>
      <dgm:spPr/>
      <dgm:t>
        <a:bodyPr/>
        <a:lstStyle/>
        <a:p>
          <a:endParaRPr lang="hr-HR"/>
        </a:p>
      </dgm:t>
    </dgm:pt>
    <dgm:pt modelId="{6106AD6D-3868-400C-A940-41F0367EFF46}" type="sibTrans" cxnId="{7C069271-0A50-4CFB-89C1-796AD5FDB86F}">
      <dgm:prSet/>
      <dgm:spPr/>
      <dgm:t>
        <a:bodyPr/>
        <a:lstStyle/>
        <a:p>
          <a:endParaRPr lang="hr-HR"/>
        </a:p>
      </dgm:t>
    </dgm:pt>
    <dgm:pt modelId="{2BFAF0C1-566D-43AD-90D5-5449733038F0}">
      <dgm:prSet/>
      <dgm:spPr/>
      <dgm:t>
        <a:bodyPr/>
        <a:lstStyle/>
        <a:p>
          <a:r>
            <a:rPr lang="hr-HR" dirty="0"/>
            <a:t>7. Gradska knjižnica </a:t>
          </a:r>
          <a:r>
            <a:rPr lang="hr-HR" dirty="0">
              <a:solidFill>
                <a:schemeClr val="tx1"/>
              </a:solidFill>
            </a:rPr>
            <a:t>Solin</a:t>
          </a:r>
          <a:r>
            <a:rPr lang="hr-HR" dirty="0">
              <a:solidFill>
                <a:srgbClr val="FF0000"/>
              </a:solidFill>
            </a:rPr>
            <a:t> </a:t>
          </a:r>
          <a:r>
            <a:rPr lang="hr-HR" dirty="0"/>
            <a:t>i Teatrin</a:t>
          </a:r>
        </a:p>
      </dgm:t>
    </dgm:pt>
    <dgm:pt modelId="{0074414C-3137-45D6-AD08-64588D5E995E}" type="parTrans" cxnId="{62D664A5-D603-491A-B987-DC4E751A1164}">
      <dgm:prSet/>
      <dgm:spPr/>
      <dgm:t>
        <a:bodyPr/>
        <a:lstStyle/>
        <a:p>
          <a:endParaRPr lang="hr-HR"/>
        </a:p>
      </dgm:t>
    </dgm:pt>
    <dgm:pt modelId="{D7C758E7-8C6C-4B86-8C3A-8E8BCA81CB56}" type="sibTrans" cxnId="{62D664A5-D603-491A-B987-DC4E751A1164}">
      <dgm:prSet/>
      <dgm:spPr/>
      <dgm:t>
        <a:bodyPr/>
        <a:lstStyle/>
        <a:p>
          <a:endParaRPr lang="hr-HR"/>
        </a:p>
      </dgm:t>
    </dgm:pt>
    <dgm:pt modelId="{C149C821-F7EB-48CC-B19C-7BBF8EF29656}" type="pres">
      <dgm:prSet presAssocID="{136C7086-05A3-43DE-B221-9ADD8FDF8B87}" presName="vert0" presStyleCnt="0">
        <dgm:presLayoutVars>
          <dgm:dir/>
          <dgm:animOne val="branch"/>
          <dgm:animLvl val="lvl"/>
        </dgm:presLayoutVars>
      </dgm:prSet>
      <dgm:spPr/>
    </dgm:pt>
    <dgm:pt modelId="{6D1CF406-5CB3-4301-A10E-DB41BE66522E}" type="pres">
      <dgm:prSet presAssocID="{C1416E44-006B-405C-BD63-19E6AE35A68F}" presName="thickLine" presStyleLbl="alignNode1" presStyleIdx="0" presStyleCnt="10"/>
      <dgm:spPr/>
    </dgm:pt>
    <dgm:pt modelId="{7D1AF0C4-14AC-4274-8075-FD0E6B159D86}" type="pres">
      <dgm:prSet presAssocID="{C1416E44-006B-405C-BD63-19E6AE35A68F}" presName="horz1" presStyleCnt="0"/>
      <dgm:spPr/>
    </dgm:pt>
    <dgm:pt modelId="{F015E420-DBF3-4AF6-9EA5-B2BABA0A8DE8}" type="pres">
      <dgm:prSet presAssocID="{C1416E44-006B-405C-BD63-19E6AE35A68F}" presName="tx1" presStyleLbl="revTx" presStyleIdx="0" presStyleCnt="10"/>
      <dgm:spPr/>
    </dgm:pt>
    <dgm:pt modelId="{0B50E236-E7B1-4352-A222-CE7F975B16FA}" type="pres">
      <dgm:prSet presAssocID="{C1416E44-006B-405C-BD63-19E6AE35A68F}" presName="vert1" presStyleCnt="0"/>
      <dgm:spPr/>
    </dgm:pt>
    <dgm:pt modelId="{24E9FA7F-9100-4583-AB88-5EF35B2E30E6}" type="pres">
      <dgm:prSet presAssocID="{E68AD9DF-EB0C-4F61-96AB-13B9EE02C916}" presName="thickLine" presStyleLbl="alignNode1" presStyleIdx="1" presStyleCnt="10"/>
      <dgm:spPr/>
    </dgm:pt>
    <dgm:pt modelId="{279AE101-3ACA-4E8B-8566-B55FF802A8E5}" type="pres">
      <dgm:prSet presAssocID="{E68AD9DF-EB0C-4F61-96AB-13B9EE02C916}" presName="horz1" presStyleCnt="0"/>
      <dgm:spPr/>
    </dgm:pt>
    <dgm:pt modelId="{C818CBD1-A115-4784-865B-EBA06D9C139E}" type="pres">
      <dgm:prSet presAssocID="{E68AD9DF-EB0C-4F61-96AB-13B9EE02C916}" presName="tx1" presStyleLbl="revTx" presStyleIdx="1" presStyleCnt="10"/>
      <dgm:spPr/>
    </dgm:pt>
    <dgm:pt modelId="{224201D3-B00F-4AB4-A37C-D806C54B6130}" type="pres">
      <dgm:prSet presAssocID="{E68AD9DF-EB0C-4F61-96AB-13B9EE02C916}" presName="vert1" presStyleCnt="0"/>
      <dgm:spPr/>
    </dgm:pt>
    <dgm:pt modelId="{B38DFF42-1D43-40CA-A947-E6CBF05805AF}" type="pres">
      <dgm:prSet presAssocID="{E7BBFC15-91D1-4212-855C-FA5884EF4EC1}" presName="thickLine" presStyleLbl="alignNode1" presStyleIdx="2" presStyleCnt="10"/>
      <dgm:spPr/>
    </dgm:pt>
    <dgm:pt modelId="{17F2F700-5C6D-4E51-B9B5-F3C23A6A4C40}" type="pres">
      <dgm:prSet presAssocID="{E7BBFC15-91D1-4212-855C-FA5884EF4EC1}" presName="horz1" presStyleCnt="0"/>
      <dgm:spPr/>
    </dgm:pt>
    <dgm:pt modelId="{512A2214-F275-43C2-BFFB-C0D75D182B32}" type="pres">
      <dgm:prSet presAssocID="{E7BBFC15-91D1-4212-855C-FA5884EF4EC1}" presName="tx1" presStyleLbl="revTx" presStyleIdx="2" presStyleCnt="10"/>
      <dgm:spPr/>
    </dgm:pt>
    <dgm:pt modelId="{5FC177C2-5FBB-46FC-8335-BB59569E1E47}" type="pres">
      <dgm:prSet presAssocID="{E7BBFC15-91D1-4212-855C-FA5884EF4EC1}" presName="vert1" presStyleCnt="0"/>
      <dgm:spPr/>
    </dgm:pt>
    <dgm:pt modelId="{ACDBF4AF-296D-4966-88F5-85BC36F534B5}" type="pres">
      <dgm:prSet presAssocID="{FD2E1DC9-B762-46EA-AC75-FAAE7CAB310F}" presName="thickLine" presStyleLbl="alignNode1" presStyleIdx="3" presStyleCnt="10"/>
      <dgm:spPr/>
    </dgm:pt>
    <dgm:pt modelId="{834705A0-7BE4-409E-8434-E2E5BBDE4240}" type="pres">
      <dgm:prSet presAssocID="{FD2E1DC9-B762-46EA-AC75-FAAE7CAB310F}" presName="horz1" presStyleCnt="0"/>
      <dgm:spPr/>
    </dgm:pt>
    <dgm:pt modelId="{0FED8FA1-0DB3-489D-A6C1-550266E1ACB8}" type="pres">
      <dgm:prSet presAssocID="{FD2E1DC9-B762-46EA-AC75-FAAE7CAB310F}" presName="tx1" presStyleLbl="revTx" presStyleIdx="3" presStyleCnt="10"/>
      <dgm:spPr/>
    </dgm:pt>
    <dgm:pt modelId="{B8A18830-ABFA-4B1D-9352-F5A43A1AC491}" type="pres">
      <dgm:prSet presAssocID="{FD2E1DC9-B762-46EA-AC75-FAAE7CAB310F}" presName="vert1" presStyleCnt="0"/>
      <dgm:spPr/>
    </dgm:pt>
    <dgm:pt modelId="{0D1CB94A-0041-4424-87B9-F7F06ECFD5CF}" type="pres">
      <dgm:prSet presAssocID="{028FAFC9-A5B2-4AAF-B932-610681AEFE6D}" presName="thickLine" presStyleLbl="alignNode1" presStyleIdx="4" presStyleCnt="10"/>
      <dgm:spPr/>
    </dgm:pt>
    <dgm:pt modelId="{B36D5CEC-73B1-4634-9A11-5456593B520A}" type="pres">
      <dgm:prSet presAssocID="{028FAFC9-A5B2-4AAF-B932-610681AEFE6D}" presName="horz1" presStyleCnt="0"/>
      <dgm:spPr/>
    </dgm:pt>
    <dgm:pt modelId="{54B8B42D-1D42-4DD6-8EDB-807A48466B24}" type="pres">
      <dgm:prSet presAssocID="{028FAFC9-A5B2-4AAF-B932-610681AEFE6D}" presName="tx1" presStyleLbl="revTx" presStyleIdx="4" presStyleCnt="10"/>
      <dgm:spPr/>
    </dgm:pt>
    <dgm:pt modelId="{12D748FC-1794-452E-A8E3-F388F737BAA1}" type="pres">
      <dgm:prSet presAssocID="{028FAFC9-A5B2-4AAF-B932-610681AEFE6D}" presName="vert1" presStyleCnt="0"/>
      <dgm:spPr/>
    </dgm:pt>
    <dgm:pt modelId="{2364D6C9-1C5E-4F93-A801-0DF235CC25D1}" type="pres">
      <dgm:prSet presAssocID="{9B2801E1-D1FE-48C3-AE6D-EEBD23E0EFC5}" presName="thickLine" presStyleLbl="alignNode1" presStyleIdx="5" presStyleCnt="10"/>
      <dgm:spPr/>
    </dgm:pt>
    <dgm:pt modelId="{2F6E350D-01D1-4AA7-9D5E-0E381B7ED7D7}" type="pres">
      <dgm:prSet presAssocID="{9B2801E1-D1FE-48C3-AE6D-EEBD23E0EFC5}" presName="horz1" presStyleCnt="0"/>
      <dgm:spPr/>
    </dgm:pt>
    <dgm:pt modelId="{9665F774-54E2-4304-ACAC-21555DBF2F3B}" type="pres">
      <dgm:prSet presAssocID="{9B2801E1-D1FE-48C3-AE6D-EEBD23E0EFC5}" presName="tx1" presStyleLbl="revTx" presStyleIdx="5" presStyleCnt="10"/>
      <dgm:spPr/>
    </dgm:pt>
    <dgm:pt modelId="{BAD284AD-6AF7-42B1-84CF-25106DE4BAAC}" type="pres">
      <dgm:prSet presAssocID="{9B2801E1-D1FE-48C3-AE6D-EEBD23E0EFC5}" presName="vert1" presStyleCnt="0"/>
      <dgm:spPr/>
    </dgm:pt>
    <dgm:pt modelId="{DF794EC8-D712-4ABC-BFEB-5FF980FCC2AB}" type="pres">
      <dgm:prSet presAssocID="{CCF2AB22-25FC-42D1-8FB3-EACDD089F748}" presName="thickLine" presStyleLbl="alignNode1" presStyleIdx="6" presStyleCnt="10"/>
      <dgm:spPr/>
    </dgm:pt>
    <dgm:pt modelId="{1EAD402F-C823-4372-83FF-31DD0BC528C7}" type="pres">
      <dgm:prSet presAssocID="{CCF2AB22-25FC-42D1-8FB3-EACDD089F748}" presName="horz1" presStyleCnt="0"/>
      <dgm:spPr/>
    </dgm:pt>
    <dgm:pt modelId="{8C5B8B7A-569A-4283-94F1-0B3FC2DB3754}" type="pres">
      <dgm:prSet presAssocID="{CCF2AB22-25FC-42D1-8FB3-EACDD089F748}" presName="tx1" presStyleLbl="revTx" presStyleIdx="6" presStyleCnt="10"/>
      <dgm:spPr/>
    </dgm:pt>
    <dgm:pt modelId="{239EB1C2-B2E4-41C0-B498-0DF027323DE9}" type="pres">
      <dgm:prSet presAssocID="{CCF2AB22-25FC-42D1-8FB3-EACDD089F748}" presName="vert1" presStyleCnt="0"/>
      <dgm:spPr/>
    </dgm:pt>
    <dgm:pt modelId="{4D23E448-8353-4C61-B05E-3D1C3AAD6607}" type="pres">
      <dgm:prSet presAssocID="{2BFAF0C1-566D-43AD-90D5-5449733038F0}" presName="thickLine" presStyleLbl="alignNode1" presStyleIdx="7" presStyleCnt="10"/>
      <dgm:spPr/>
    </dgm:pt>
    <dgm:pt modelId="{E686E6CD-618C-4647-A1AE-937A9C3E6F67}" type="pres">
      <dgm:prSet presAssocID="{2BFAF0C1-566D-43AD-90D5-5449733038F0}" presName="horz1" presStyleCnt="0"/>
      <dgm:spPr/>
    </dgm:pt>
    <dgm:pt modelId="{6591CAC0-DDBF-4BA9-8113-0FD486157D62}" type="pres">
      <dgm:prSet presAssocID="{2BFAF0C1-566D-43AD-90D5-5449733038F0}" presName="tx1" presStyleLbl="revTx" presStyleIdx="7" presStyleCnt="10"/>
      <dgm:spPr/>
    </dgm:pt>
    <dgm:pt modelId="{AF8A58AF-A307-44D9-AFF7-A4A50185DB74}" type="pres">
      <dgm:prSet presAssocID="{2BFAF0C1-566D-43AD-90D5-5449733038F0}" presName="vert1" presStyleCnt="0"/>
      <dgm:spPr/>
    </dgm:pt>
    <dgm:pt modelId="{D1B547B7-ACDA-467C-8FB5-3F185FC574C8}" type="pres">
      <dgm:prSet presAssocID="{4373CD4E-5964-4DC7-8968-F6C9321C6352}" presName="thickLine" presStyleLbl="alignNode1" presStyleIdx="8" presStyleCnt="10"/>
      <dgm:spPr/>
    </dgm:pt>
    <dgm:pt modelId="{57427FA3-B499-41EC-92B8-3AF9CE987DE8}" type="pres">
      <dgm:prSet presAssocID="{4373CD4E-5964-4DC7-8968-F6C9321C6352}" presName="horz1" presStyleCnt="0"/>
      <dgm:spPr/>
    </dgm:pt>
    <dgm:pt modelId="{16DE433E-D15F-4065-AEEC-21DF91D1B981}" type="pres">
      <dgm:prSet presAssocID="{4373CD4E-5964-4DC7-8968-F6C9321C6352}" presName="tx1" presStyleLbl="revTx" presStyleIdx="8" presStyleCnt="10"/>
      <dgm:spPr/>
    </dgm:pt>
    <dgm:pt modelId="{F75F2CBC-61A9-4610-8AD7-5A9B7BE11889}" type="pres">
      <dgm:prSet presAssocID="{4373CD4E-5964-4DC7-8968-F6C9321C6352}" presName="vert1" presStyleCnt="0"/>
      <dgm:spPr/>
    </dgm:pt>
    <dgm:pt modelId="{2E4AB15E-0E65-4026-A384-D0643BEE9241}" type="pres">
      <dgm:prSet presAssocID="{1933D1F7-14BA-4A2B-BA95-12EABCFBA868}" presName="thickLine" presStyleLbl="alignNode1" presStyleIdx="9" presStyleCnt="10"/>
      <dgm:spPr/>
    </dgm:pt>
    <dgm:pt modelId="{2382B92B-CDE0-4A63-97ED-72C4D97CBC35}" type="pres">
      <dgm:prSet presAssocID="{1933D1F7-14BA-4A2B-BA95-12EABCFBA868}" presName="horz1" presStyleCnt="0"/>
      <dgm:spPr/>
    </dgm:pt>
    <dgm:pt modelId="{011F7CD3-A323-4000-8D82-46EF12AA3EFC}" type="pres">
      <dgm:prSet presAssocID="{1933D1F7-14BA-4A2B-BA95-12EABCFBA868}" presName="tx1" presStyleLbl="revTx" presStyleIdx="9" presStyleCnt="10"/>
      <dgm:spPr/>
    </dgm:pt>
    <dgm:pt modelId="{E5C8432A-4EF5-42BB-8CE5-D8C2CEE79787}" type="pres">
      <dgm:prSet presAssocID="{1933D1F7-14BA-4A2B-BA95-12EABCFBA868}" presName="vert1" presStyleCnt="0"/>
      <dgm:spPr/>
    </dgm:pt>
  </dgm:ptLst>
  <dgm:cxnLst>
    <dgm:cxn modelId="{ACD4C300-18A2-4120-B4DD-5314AC550845}" srcId="{136C7086-05A3-43DE-B221-9ADD8FDF8B87}" destId="{FD2E1DC9-B762-46EA-AC75-FAAE7CAB310F}" srcOrd="3" destOrd="0" parTransId="{837C8C9C-8CFC-45DC-94C8-C729603C1D32}" sibTransId="{B59B1F22-C949-4647-9AE3-011D55CFEFBF}"/>
    <dgm:cxn modelId="{CF435407-ED20-4999-B776-0A21AB75665B}" srcId="{136C7086-05A3-43DE-B221-9ADD8FDF8B87}" destId="{1933D1F7-14BA-4A2B-BA95-12EABCFBA868}" srcOrd="9" destOrd="0" parTransId="{FC7D9734-3644-4FEF-B34C-74C9682207A5}" sibTransId="{199E9E19-FCBF-4D17-9E12-CAB205CA750A}"/>
    <dgm:cxn modelId="{B665B01A-9F0D-4F8D-B74E-021EB3976B10}" type="presOf" srcId="{CCF2AB22-25FC-42D1-8FB3-EACDD089F748}" destId="{8C5B8B7A-569A-4283-94F1-0B3FC2DB3754}" srcOrd="0" destOrd="0" presId="urn:microsoft.com/office/officeart/2008/layout/LinedList"/>
    <dgm:cxn modelId="{C9A66C2A-E1C4-469E-B568-147966CB435E}" type="presOf" srcId="{136C7086-05A3-43DE-B221-9ADD8FDF8B87}" destId="{C149C821-F7EB-48CC-B19C-7BBF8EF29656}" srcOrd="0" destOrd="0" presId="urn:microsoft.com/office/officeart/2008/layout/LinedList"/>
    <dgm:cxn modelId="{94937637-9B62-4F90-8B8B-AFD12987F067}" srcId="{136C7086-05A3-43DE-B221-9ADD8FDF8B87}" destId="{9B2801E1-D1FE-48C3-AE6D-EEBD23E0EFC5}" srcOrd="5" destOrd="0" parTransId="{7A262154-5935-4350-AFE3-260EE27E86BA}" sibTransId="{FFE841DC-1450-4062-8B6D-C2B8B74E94F7}"/>
    <dgm:cxn modelId="{430BF23B-9759-4A0A-9481-092F6619F3E9}" srcId="{136C7086-05A3-43DE-B221-9ADD8FDF8B87}" destId="{CCF2AB22-25FC-42D1-8FB3-EACDD089F748}" srcOrd="6" destOrd="0" parTransId="{9AB58DB2-D6BF-4887-A0A4-B097729D8CF3}" sibTransId="{A0C1F2F4-DAB7-4336-BB0B-16AC58BD86F7}"/>
    <dgm:cxn modelId="{9FB28960-8546-4ECE-8307-E969C70BB916}" type="presOf" srcId="{E68AD9DF-EB0C-4F61-96AB-13B9EE02C916}" destId="{C818CBD1-A115-4784-865B-EBA06D9C139E}" srcOrd="0" destOrd="0" presId="urn:microsoft.com/office/officeart/2008/layout/LinedList"/>
    <dgm:cxn modelId="{94BB9263-BAC1-4411-A43D-988E4A6C6FBC}" type="presOf" srcId="{E7BBFC15-91D1-4212-855C-FA5884EF4EC1}" destId="{512A2214-F275-43C2-BFFB-C0D75D182B32}" srcOrd="0" destOrd="0" presId="urn:microsoft.com/office/officeart/2008/layout/LinedList"/>
    <dgm:cxn modelId="{7C069271-0A50-4CFB-89C1-796AD5FDB86F}" srcId="{136C7086-05A3-43DE-B221-9ADD8FDF8B87}" destId="{4373CD4E-5964-4DC7-8968-F6C9321C6352}" srcOrd="8" destOrd="0" parTransId="{09EEA4DD-F907-4DDD-9FD2-50392ACCF808}" sibTransId="{6106AD6D-3868-400C-A940-41F0367EFF46}"/>
    <dgm:cxn modelId="{948D457A-C7AC-4E9B-A79C-67D007173189}" srcId="{136C7086-05A3-43DE-B221-9ADD8FDF8B87}" destId="{E7BBFC15-91D1-4212-855C-FA5884EF4EC1}" srcOrd="2" destOrd="0" parTransId="{C4E82B52-9BE5-43E6-AB0C-D1D95425BEEE}" sibTransId="{1820EDCC-C692-4133-8DB0-282775EA5B84}"/>
    <dgm:cxn modelId="{7C507A8D-F168-4707-BCC4-DD616A1A7448}" srcId="{136C7086-05A3-43DE-B221-9ADD8FDF8B87}" destId="{E68AD9DF-EB0C-4F61-96AB-13B9EE02C916}" srcOrd="1" destOrd="0" parTransId="{0573228C-F5F8-483B-A16B-83AEFE8CBD7A}" sibTransId="{8B15F5E4-749A-42BD-BF26-552C8E451486}"/>
    <dgm:cxn modelId="{186F109E-3799-4BA1-AEA2-43E6F82D5AC8}" srcId="{136C7086-05A3-43DE-B221-9ADD8FDF8B87}" destId="{028FAFC9-A5B2-4AAF-B932-610681AEFE6D}" srcOrd="4" destOrd="0" parTransId="{BCF7CB95-AC95-4F85-8EC8-71A3F4356155}" sibTransId="{E8BF7775-3EBE-4DE1-83FF-6A28FD39E1AC}"/>
    <dgm:cxn modelId="{D44B22A0-6DB6-43A6-B20E-284B7C54FE05}" type="presOf" srcId="{9B2801E1-D1FE-48C3-AE6D-EEBD23E0EFC5}" destId="{9665F774-54E2-4304-ACAC-21555DBF2F3B}" srcOrd="0" destOrd="0" presId="urn:microsoft.com/office/officeart/2008/layout/LinedList"/>
    <dgm:cxn modelId="{62D664A5-D603-491A-B987-DC4E751A1164}" srcId="{136C7086-05A3-43DE-B221-9ADD8FDF8B87}" destId="{2BFAF0C1-566D-43AD-90D5-5449733038F0}" srcOrd="7" destOrd="0" parTransId="{0074414C-3137-45D6-AD08-64588D5E995E}" sibTransId="{D7C758E7-8C6C-4B86-8C3A-8E8BCA81CB56}"/>
    <dgm:cxn modelId="{EF7F5BC4-BF7F-4375-92BA-7969BE73282A}" type="presOf" srcId="{1933D1F7-14BA-4A2B-BA95-12EABCFBA868}" destId="{011F7CD3-A323-4000-8D82-46EF12AA3EFC}" srcOrd="0" destOrd="0" presId="urn:microsoft.com/office/officeart/2008/layout/LinedList"/>
    <dgm:cxn modelId="{08D1E7C8-6913-437A-8D1E-CBF5710ED9E1}" type="presOf" srcId="{4373CD4E-5964-4DC7-8968-F6C9321C6352}" destId="{16DE433E-D15F-4065-AEEC-21DF91D1B981}" srcOrd="0" destOrd="0" presId="urn:microsoft.com/office/officeart/2008/layout/LinedList"/>
    <dgm:cxn modelId="{05CB69CB-E73A-4E03-990E-3388D3536EDF}" srcId="{136C7086-05A3-43DE-B221-9ADD8FDF8B87}" destId="{C1416E44-006B-405C-BD63-19E6AE35A68F}" srcOrd="0" destOrd="0" parTransId="{B2BD00EB-D67C-4FE4-9C7B-6D312FED2FD2}" sibTransId="{27EE53E7-2155-4188-8128-531150412419}"/>
    <dgm:cxn modelId="{40B10FCD-03C7-4AD5-85AD-E75AAB3A9932}" type="presOf" srcId="{2BFAF0C1-566D-43AD-90D5-5449733038F0}" destId="{6591CAC0-DDBF-4BA9-8113-0FD486157D62}" srcOrd="0" destOrd="0" presId="urn:microsoft.com/office/officeart/2008/layout/LinedList"/>
    <dgm:cxn modelId="{E784B1E9-573A-4A38-85DA-D2C282041934}" type="presOf" srcId="{C1416E44-006B-405C-BD63-19E6AE35A68F}" destId="{F015E420-DBF3-4AF6-9EA5-B2BABA0A8DE8}" srcOrd="0" destOrd="0" presId="urn:microsoft.com/office/officeart/2008/layout/LinedList"/>
    <dgm:cxn modelId="{42888BF1-15A2-4312-A937-72503ABAB4A6}" type="presOf" srcId="{FD2E1DC9-B762-46EA-AC75-FAAE7CAB310F}" destId="{0FED8FA1-0DB3-489D-A6C1-550266E1ACB8}" srcOrd="0" destOrd="0" presId="urn:microsoft.com/office/officeart/2008/layout/LinedList"/>
    <dgm:cxn modelId="{E9F9ABF3-90FF-4F7B-84FE-53907B2C3DEA}" type="presOf" srcId="{028FAFC9-A5B2-4AAF-B932-610681AEFE6D}" destId="{54B8B42D-1D42-4DD6-8EDB-807A48466B24}" srcOrd="0" destOrd="0" presId="urn:microsoft.com/office/officeart/2008/layout/LinedList"/>
    <dgm:cxn modelId="{9C262F58-1F91-428D-AC2D-B03CB461136F}" type="presParOf" srcId="{C149C821-F7EB-48CC-B19C-7BBF8EF29656}" destId="{6D1CF406-5CB3-4301-A10E-DB41BE66522E}" srcOrd="0" destOrd="0" presId="urn:microsoft.com/office/officeart/2008/layout/LinedList"/>
    <dgm:cxn modelId="{98AE51DF-BD95-45D4-91E6-2C0695EAE0C8}" type="presParOf" srcId="{C149C821-F7EB-48CC-B19C-7BBF8EF29656}" destId="{7D1AF0C4-14AC-4274-8075-FD0E6B159D86}" srcOrd="1" destOrd="0" presId="urn:microsoft.com/office/officeart/2008/layout/LinedList"/>
    <dgm:cxn modelId="{4B427106-EE35-4CC3-AE8B-A10B8D59D267}" type="presParOf" srcId="{7D1AF0C4-14AC-4274-8075-FD0E6B159D86}" destId="{F015E420-DBF3-4AF6-9EA5-B2BABA0A8DE8}" srcOrd="0" destOrd="0" presId="urn:microsoft.com/office/officeart/2008/layout/LinedList"/>
    <dgm:cxn modelId="{33D30E33-F6B5-4C43-8E83-06075DBC32F8}" type="presParOf" srcId="{7D1AF0C4-14AC-4274-8075-FD0E6B159D86}" destId="{0B50E236-E7B1-4352-A222-CE7F975B16FA}" srcOrd="1" destOrd="0" presId="urn:microsoft.com/office/officeart/2008/layout/LinedList"/>
    <dgm:cxn modelId="{6D88725D-E36C-42C4-B822-0D3F21511FDC}" type="presParOf" srcId="{C149C821-F7EB-48CC-B19C-7BBF8EF29656}" destId="{24E9FA7F-9100-4583-AB88-5EF35B2E30E6}" srcOrd="2" destOrd="0" presId="urn:microsoft.com/office/officeart/2008/layout/LinedList"/>
    <dgm:cxn modelId="{A2EE0225-B56F-4996-B5A4-209FA15A2CB4}" type="presParOf" srcId="{C149C821-F7EB-48CC-B19C-7BBF8EF29656}" destId="{279AE101-3ACA-4E8B-8566-B55FF802A8E5}" srcOrd="3" destOrd="0" presId="urn:microsoft.com/office/officeart/2008/layout/LinedList"/>
    <dgm:cxn modelId="{0F595754-D0A5-44C4-8334-306C7644A283}" type="presParOf" srcId="{279AE101-3ACA-4E8B-8566-B55FF802A8E5}" destId="{C818CBD1-A115-4784-865B-EBA06D9C139E}" srcOrd="0" destOrd="0" presId="urn:microsoft.com/office/officeart/2008/layout/LinedList"/>
    <dgm:cxn modelId="{9A373699-E0DD-473F-9E6B-74F460DFD7A6}" type="presParOf" srcId="{279AE101-3ACA-4E8B-8566-B55FF802A8E5}" destId="{224201D3-B00F-4AB4-A37C-D806C54B6130}" srcOrd="1" destOrd="0" presId="urn:microsoft.com/office/officeart/2008/layout/LinedList"/>
    <dgm:cxn modelId="{7A7085D7-7659-4471-912C-85BE27541C49}" type="presParOf" srcId="{C149C821-F7EB-48CC-B19C-7BBF8EF29656}" destId="{B38DFF42-1D43-40CA-A947-E6CBF05805AF}" srcOrd="4" destOrd="0" presId="urn:microsoft.com/office/officeart/2008/layout/LinedList"/>
    <dgm:cxn modelId="{551BA469-609A-4790-9E94-CBE573A65AD8}" type="presParOf" srcId="{C149C821-F7EB-48CC-B19C-7BBF8EF29656}" destId="{17F2F700-5C6D-4E51-B9B5-F3C23A6A4C40}" srcOrd="5" destOrd="0" presId="urn:microsoft.com/office/officeart/2008/layout/LinedList"/>
    <dgm:cxn modelId="{29C54217-0A96-4703-9EC1-B7CC5C41B3DD}" type="presParOf" srcId="{17F2F700-5C6D-4E51-B9B5-F3C23A6A4C40}" destId="{512A2214-F275-43C2-BFFB-C0D75D182B32}" srcOrd="0" destOrd="0" presId="urn:microsoft.com/office/officeart/2008/layout/LinedList"/>
    <dgm:cxn modelId="{AD36C9CD-4015-4B5A-B9DF-1D0A762C2370}" type="presParOf" srcId="{17F2F700-5C6D-4E51-B9B5-F3C23A6A4C40}" destId="{5FC177C2-5FBB-46FC-8335-BB59569E1E47}" srcOrd="1" destOrd="0" presId="urn:microsoft.com/office/officeart/2008/layout/LinedList"/>
    <dgm:cxn modelId="{802D78D3-DFD1-488A-AC0A-DDBEFA995929}" type="presParOf" srcId="{C149C821-F7EB-48CC-B19C-7BBF8EF29656}" destId="{ACDBF4AF-296D-4966-88F5-85BC36F534B5}" srcOrd="6" destOrd="0" presId="urn:microsoft.com/office/officeart/2008/layout/LinedList"/>
    <dgm:cxn modelId="{AD562442-FF40-4588-90C0-E4EC24802219}" type="presParOf" srcId="{C149C821-F7EB-48CC-B19C-7BBF8EF29656}" destId="{834705A0-7BE4-409E-8434-E2E5BBDE4240}" srcOrd="7" destOrd="0" presId="urn:microsoft.com/office/officeart/2008/layout/LinedList"/>
    <dgm:cxn modelId="{CDEF3928-3B47-49B0-AC0D-F12778832D99}" type="presParOf" srcId="{834705A0-7BE4-409E-8434-E2E5BBDE4240}" destId="{0FED8FA1-0DB3-489D-A6C1-550266E1ACB8}" srcOrd="0" destOrd="0" presId="urn:microsoft.com/office/officeart/2008/layout/LinedList"/>
    <dgm:cxn modelId="{C8109CEB-6B8C-4447-8582-FBE8C8596820}" type="presParOf" srcId="{834705A0-7BE4-409E-8434-E2E5BBDE4240}" destId="{B8A18830-ABFA-4B1D-9352-F5A43A1AC491}" srcOrd="1" destOrd="0" presId="urn:microsoft.com/office/officeart/2008/layout/LinedList"/>
    <dgm:cxn modelId="{2B7DD18F-5760-41C6-8000-774FE4E3207D}" type="presParOf" srcId="{C149C821-F7EB-48CC-B19C-7BBF8EF29656}" destId="{0D1CB94A-0041-4424-87B9-F7F06ECFD5CF}" srcOrd="8" destOrd="0" presId="urn:microsoft.com/office/officeart/2008/layout/LinedList"/>
    <dgm:cxn modelId="{494FD8DC-9558-4789-B19A-745E18B58DB1}" type="presParOf" srcId="{C149C821-F7EB-48CC-B19C-7BBF8EF29656}" destId="{B36D5CEC-73B1-4634-9A11-5456593B520A}" srcOrd="9" destOrd="0" presId="urn:microsoft.com/office/officeart/2008/layout/LinedList"/>
    <dgm:cxn modelId="{942D7228-9734-475C-938A-40943BBE1593}" type="presParOf" srcId="{B36D5CEC-73B1-4634-9A11-5456593B520A}" destId="{54B8B42D-1D42-4DD6-8EDB-807A48466B24}" srcOrd="0" destOrd="0" presId="urn:microsoft.com/office/officeart/2008/layout/LinedList"/>
    <dgm:cxn modelId="{A16A2A61-B3D5-4F7F-931F-4D3F93E539D2}" type="presParOf" srcId="{B36D5CEC-73B1-4634-9A11-5456593B520A}" destId="{12D748FC-1794-452E-A8E3-F388F737BAA1}" srcOrd="1" destOrd="0" presId="urn:microsoft.com/office/officeart/2008/layout/LinedList"/>
    <dgm:cxn modelId="{9F638367-1122-49E7-85E6-D560795352F7}" type="presParOf" srcId="{C149C821-F7EB-48CC-B19C-7BBF8EF29656}" destId="{2364D6C9-1C5E-4F93-A801-0DF235CC25D1}" srcOrd="10" destOrd="0" presId="urn:microsoft.com/office/officeart/2008/layout/LinedList"/>
    <dgm:cxn modelId="{C98E539E-9FF3-4D55-AB01-71981509A586}" type="presParOf" srcId="{C149C821-F7EB-48CC-B19C-7BBF8EF29656}" destId="{2F6E350D-01D1-4AA7-9D5E-0E381B7ED7D7}" srcOrd="11" destOrd="0" presId="urn:microsoft.com/office/officeart/2008/layout/LinedList"/>
    <dgm:cxn modelId="{F28FF833-9C74-4843-849A-9FA7D639C83F}" type="presParOf" srcId="{2F6E350D-01D1-4AA7-9D5E-0E381B7ED7D7}" destId="{9665F774-54E2-4304-ACAC-21555DBF2F3B}" srcOrd="0" destOrd="0" presId="urn:microsoft.com/office/officeart/2008/layout/LinedList"/>
    <dgm:cxn modelId="{8F59BAB7-18AB-4582-8C2F-2792D0878349}" type="presParOf" srcId="{2F6E350D-01D1-4AA7-9D5E-0E381B7ED7D7}" destId="{BAD284AD-6AF7-42B1-84CF-25106DE4BAAC}" srcOrd="1" destOrd="0" presId="urn:microsoft.com/office/officeart/2008/layout/LinedList"/>
    <dgm:cxn modelId="{C5668BCC-FA53-40D8-A789-E7702952361F}" type="presParOf" srcId="{C149C821-F7EB-48CC-B19C-7BBF8EF29656}" destId="{DF794EC8-D712-4ABC-BFEB-5FF980FCC2AB}" srcOrd="12" destOrd="0" presId="urn:microsoft.com/office/officeart/2008/layout/LinedList"/>
    <dgm:cxn modelId="{911A9833-0D60-4B0A-BDB3-E10181761839}" type="presParOf" srcId="{C149C821-F7EB-48CC-B19C-7BBF8EF29656}" destId="{1EAD402F-C823-4372-83FF-31DD0BC528C7}" srcOrd="13" destOrd="0" presId="urn:microsoft.com/office/officeart/2008/layout/LinedList"/>
    <dgm:cxn modelId="{4F84131B-C1A9-4D5C-A02B-4E7FEE977564}" type="presParOf" srcId="{1EAD402F-C823-4372-83FF-31DD0BC528C7}" destId="{8C5B8B7A-569A-4283-94F1-0B3FC2DB3754}" srcOrd="0" destOrd="0" presId="urn:microsoft.com/office/officeart/2008/layout/LinedList"/>
    <dgm:cxn modelId="{4C96DB59-DBC1-416A-8C87-7296A22D373D}" type="presParOf" srcId="{1EAD402F-C823-4372-83FF-31DD0BC528C7}" destId="{239EB1C2-B2E4-41C0-B498-0DF027323DE9}" srcOrd="1" destOrd="0" presId="urn:microsoft.com/office/officeart/2008/layout/LinedList"/>
    <dgm:cxn modelId="{E6D885C6-D489-42FA-BA81-7F83DC41F352}" type="presParOf" srcId="{C149C821-F7EB-48CC-B19C-7BBF8EF29656}" destId="{4D23E448-8353-4C61-B05E-3D1C3AAD6607}" srcOrd="14" destOrd="0" presId="urn:microsoft.com/office/officeart/2008/layout/LinedList"/>
    <dgm:cxn modelId="{D062F0C6-A886-470E-AA56-298160A68ED4}" type="presParOf" srcId="{C149C821-F7EB-48CC-B19C-7BBF8EF29656}" destId="{E686E6CD-618C-4647-A1AE-937A9C3E6F67}" srcOrd="15" destOrd="0" presId="urn:microsoft.com/office/officeart/2008/layout/LinedList"/>
    <dgm:cxn modelId="{03ACB4C2-D92E-44C1-9F86-513553263B4B}" type="presParOf" srcId="{E686E6CD-618C-4647-A1AE-937A9C3E6F67}" destId="{6591CAC0-DDBF-4BA9-8113-0FD486157D62}" srcOrd="0" destOrd="0" presId="urn:microsoft.com/office/officeart/2008/layout/LinedList"/>
    <dgm:cxn modelId="{96B7F5FF-0FC7-4408-B560-5AA640D12863}" type="presParOf" srcId="{E686E6CD-618C-4647-A1AE-937A9C3E6F67}" destId="{AF8A58AF-A307-44D9-AFF7-A4A50185DB74}" srcOrd="1" destOrd="0" presId="urn:microsoft.com/office/officeart/2008/layout/LinedList"/>
    <dgm:cxn modelId="{44F4B0F3-0487-4863-AE52-A4EABB653C15}" type="presParOf" srcId="{C149C821-F7EB-48CC-B19C-7BBF8EF29656}" destId="{D1B547B7-ACDA-467C-8FB5-3F185FC574C8}" srcOrd="16" destOrd="0" presId="urn:microsoft.com/office/officeart/2008/layout/LinedList"/>
    <dgm:cxn modelId="{415F569C-3BC4-46ED-9CA1-68D1886E29B1}" type="presParOf" srcId="{C149C821-F7EB-48CC-B19C-7BBF8EF29656}" destId="{57427FA3-B499-41EC-92B8-3AF9CE987DE8}" srcOrd="17" destOrd="0" presId="urn:microsoft.com/office/officeart/2008/layout/LinedList"/>
    <dgm:cxn modelId="{D19587EB-BC8E-4E13-8845-DE313AFA3BBF}" type="presParOf" srcId="{57427FA3-B499-41EC-92B8-3AF9CE987DE8}" destId="{16DE433E-D15F-4065-AEEC-21DF91D1B981}" srcOrd="0" destOrd="0" presId="urn:microsoft.com/office/officeart/2008/layout/LinedList"/>
    <dgm:cxn modelId="{09A92A97-FA60-4FB5-A80F-EC3492157D9B}" type="presParOf" srcId="{57427FA3-B499-41EC-92B8-3AF9CE987DE8}" destId="{F75F2CBC-61A9-4610-8AD7-5A9B7BE11889}" srcOrd="1" destOrd="0" presId="urn:microsoft.com/office/officeart/2008/layout/LinedList"/>
    <dgm:cxn modelId="{3936AFD0-BA30-404F-831F-FEF1FFA6680C}" type="presParOf" srcId="{C149C821-F7EB-48CC-B19C-7BBF8EF29656}" destId="{2E4AB15E-0E65-4026-A384-D0643BEE9241}" srcOrd="18" destOrd="0" presId="urn:microsoft.com/office/officeart/2008/layout/LinedList"/>
    <dgm:cxn modelId="{728D6C8E-8713-4532-B3D8-0EA7C28D95FB}" type="presParOf" srcId="{C149C821-F7EB-48CC-B19C-7BBF8EF29656}" destId="{2382B92B-CDE0-4A63-97ED-72C4D97CBC35}" srcOrd="19" destOrd="0" presId="urn:microsoft.com/office/officeart/2008/layout/LinedList"/>
    <dgm:cxn modelId="{F9F7724E-79D0-48D8-A291-A6EBDCD3F3D2}" type="presParOf" srcId="{2382B92B-CDE0-4A63-97ED-72C4D97CBC35}" destId="{011F7CD3-A323-4000-8D82-46EF12AA3EFC}" srcOrd="0" destOrd="0" presId="urn:microsoft.com/office/officeart/2008/layout/LinedList"/>
    <dgm:cxn modelId="{BBB02AFC-769A-444E-B8EF-59C200B5053C}" type="presParOf" srcId="{2382B92B-CDE0-4A63-97ED-72C4D97CBC35}" destId="{E5C8432A-4EF5-42BB-8CE5-D8C2CEE7978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5DD934-4096-40F7-8D53-84804A83EB02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51C6229-3B53-460C-B9AE-ABC5C854A076}">
      <dgm:prSet/>
      <dgm:spPr/>
      <dgm:t>
        <a:bodyPr/>
        <a:lstStyle/>
        <a:p>
          <a:r>
            <a:rPr lang="hr-HR" dirty="0"/>
            <a:t>Hotel President Solin</a:t>
          </a:r>
          <a:endParaRPr lang="en-US" dirty="0"/>
        </a:p>
      </dgm:t>
    </dgm:pt>
    <dgm:pt modelId="{D9A4164C-383F-4D9E-8480-744D2ACF83EC}" type="parTrans" cxnId="{06A2C22C-B581-4396-94B1-1456AFC18F09}">
      <dgm:prSet/>
      <dgm:spPr/>
      <dgm:t>
        <a:bodyPr/>
        <a:lstStyle/>
        <a:p>
          <a:endParaRPr lang="en-US"/>
        </a:p>
      </dgm:t>
    </dgm:pt>
    <dgm:pt modelId="{284E2D25-454D-4A10-811D-C377AF091811}" type="sibTrans" cxnId="{06A2C22C-B581-4396-94B1-1456AFC18F09}">
      <dgm:prSet/>
      <dgm:spPr/>
      <dgm:t>
        <a:bodyPr/>
        <a:lstStyle/>
        <a:p>
          <a:endParaRPr lang="en-US"/>
        </a:p>
      </dgm:t>
    </dgm:pt>
    <dgm:pt modelId="{EAE2306C-36FE-42B9-9705-3EDDB6981F86}">
      <dgm:prSet/>
      <dgm:spPr/>
      <dgm:t>
        <a:bodyPr/>
        <a:lstStyle/>
        <a:p>
          <a:r>
            <a:rPr lang="hr-HR" dirty="0"/>
            <a:t>Hotel Salona Palace Solin</a:t>
          </a:r>
          <a:endParaRPr lang="en-US" dirty="0"/>
        </a:p>
      </dgm:t>
    </dgm:pt>
    <dgm:pt modelId="{95DF6E4A-1A9A-448F-B21F-4789C0B10724}" type="parTrans" cxnId="{2F01732B-7CC8-4C07-BE14-F634979295A6}">
      <dgm:prSet/>
      <dgm:spPr/>
      <dgm:t>
        <a:bodyPr/>
        <a:lstStyle/>
        <a:p>
          <a:endParaRPr lang="en-US"/>
        </a:p>
      </dgm:t>
    </dgm:pt>
    <dgm:pt modelId="{D78CA0B9-DD8B-42E0-8752-86FAB0BE5BD7}" type="sibTrans" cxnId="{2F01732B-7CC8-4C07-BE14-F634979295A6}">
      <dgm:prSet/>
      <dgm:spPr/>
      <dgm:t>
        <a:bodyPr/>
        <a:lstStyle/>
        <a:p>
          <a:endParaRPr lang="en-US"/>
        </a:p>
      </dgm:t>
    </dgm:pt>
    <dgm:pt modelId="{989F4D8C-72F1-4AB7-9F97-7B1A8709B925}" type="pres">
      <dgm:prSet presAssocID="{9B5DD934-4096-40F7-8D53-84804A83EB02}" presName="linear" presStyleCnt="0">
        <dgm:presLayoutVars>
          <dgm:dir/>
          <dgm:animLvl val="lvl"/>
          <dgm:resizeHandles val="exact"/>
        </dgm:presLayoutVars>
      </dgm:prSet>
      <dgm:spPr/>
    </dgm:pt>
    <dgm:pt modelId="{605153DA-47C7-4020-9186-BBDD9E408FF9}" type="pres">
      <dgm:prSet presAssocID="{751C6229-3B53-460C-B9AE-ABC5C854A076}" presName="parentLin" presStyleCnt="0"/>
      <dgm:spPr/>
    </dgm:pt>
    <dgm:pt modelId="{2D0320DA-9A7C-4750-B19F-C09D946368C0}" type="pres">
      <dgm:prSet presAssocID="{751C6229-3B53-460C-B9AE-ABC5C854A076}" presName="parentLeftMargin" presStyleLbl="node1" presStyleIdx="0" presStyleCnt="2"/>
      <dgm:spPr/>
    </dgm:pt>
    <dgm:pt modelId="{6B77A130-A21E-4DEE-B7BD-D87436045427}" type="pres">
      <dgm:prSet presAssocID="{751C6229-3B53-460C-B9AE-ABC5C854A07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8905CDD-1663-4BD9-BE67-0CC0C1143777}" type="pres">
      <dgm:prSet presAssocID="{751C6229-3B53-460C-B9AE-ABC5C854A076}" presName="negativeSpace" presStyleCnt="0"/>
      <dgm:spPr/>
    </dgm:pt>
    <dgm:pt modelId="{B365296A-02C1-43D1-8206-2A80B3B7EFEB}" type="pres">
      <dgm:prSet presAssocID="{751C6229-3B53-460C-B9AE-ABC5C854A076}" presName="childText" presStyleLbl="conFgAcc1" presStyleIdx="0" presStyleCnt="2">
        <dgm:presLayoutVars>
          <dgm:bulletEnabled val="1"/>
        </dgm:presLayoutVars>
      </dgm:prSet>
      <dgm:spPr/>
    </dgm:pt>
    <dgm:pt modelId="{4D20E70B-DA82-4C29-9559-B0A792C2FEC9}" type="pres">
      <dgm:prSet presAssocID="{284E2D25-454D-4A10-811D-C377AF091811}" presName="spaceBetweenRectangles" presStyleCnt="0"/>
      <dgm:spPr/>
    </dgm:pt>
    <dgm:pt modelId="{5C85475A-F977-4A11-A039-D465F38EF3E4}" type="pres">
      <dgm:prSet presAssocID="{EAE2306C-36FE-42B9-9705-3EDDB6981F86}" presName="parentLin" presStyleCnt="0"/>
      <dgm:spPr/>
    </dgm:pt>
    <dgm:pt modelId="{91EA45CD-4152-4DF4-A1BE-6E4DD94BC1C8}" type="pres">
      <dgm:prSet presAssocID="{EAE2306C-36FE-42B9-9705-3EDDB6981F86}" presName="parentLeftMargin" presStyleLbl="node1" presStyleIdx="0" presStyleCnt="2"/>
      <dgm:spPr/>
    </dgm:pt>
    <dgm:pt modelId="{6712B4B7-D6CF-4A56-B35A-6C9F603DD4C1}" type="pres">
      <dgm:prSet presAssocID="{EAE2306C-36FE-42B9-9705-3EDDB6981F8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13D981B-A4E8-45B4-8AFD-928668FD12BF}" type="pres">
      <dgm:prSet presAssocID="{EAE2306C-36FE-42B9-9705-3EDDB6981F86}" presName="negativeSpace" presStyleCnt="0"/>
      <dgm:spPr/>
    </dgm:pt>
    <dgm:pt modelId="{93266E1B-0225-4F46-874B-1FD14755060C}" type="pres">
      <dgm:prSet presAssocID="{EAE2306C-36FE-42B9-9705-3EDDB6981F8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DB54D25-08AA-4D9F-BD8E-CFB60EA87B0E}" type="presOf" srcId="{751C6229-3B53-460C-B9AE-ABC5C854A076}" destId="{6B77A130-A21E-4DEE-B7BD-D87436045427}" srcOrd="1" destOrd="0" presId="urn:microsoft.com/office/officeart/2005/8/layout/list1"/>
    <dgm:cxn modelId="{2F01732B-7CC8-4C07-BE14-F634979295A6}" srcId="{9B5DD934-4096-40F7-8D53-84804A83EB02}" destId="{EAE2306C-36FE-42B9-9705-3EDDB6981F86}" srcOrd="1" destOrd="0" parTransId="{95DF6E4A-1A9A-448F-B21F-4789C0B10724}" sibTransId="{D78CA0B9-DD8B-42E0-8752-86FAB0BE5BD7}"/>
    <dgm:cxn modelId="{06A2C22C-B581-4396-94B1-1456AFC18F09}" srcId="{9B5DD934-4096-40F7-8D53-84804A83EB02}" destId="{751C6229-3B53-460C-B9AE-ABC5C854A076}" srcOrd="0" destOrd="0" parTransId="{D9A4164C-383F-4D9E-8480-744D2ACF83EC}" sibTransId="{284E2D25-454D-4A10-811D-C377AF091811}"/>
    <dgm:cxn modelId="{F5954E38-3BEB-4596-8E31-C9F094188DE7}" type="presOf" srcId="{EAE2306C-36FE-42B9-9705-3EDDB6981F86}" destId="{91EA45CD-4152-4DF4-A1BE-6E4DD94BC1C8}" srcOrd="0" destOrd="0" presId="urn:microsoft.com/office/officeart/2005/8/layout/list1"/>
    <dgm:cxn modelId="{8BBCC35F-B2B1-497A-A9D7-28D8B2E05CA3}" type="presOf" srcId="{9B5DD934-4096-40F7-8D53-84804A83EB02}" destId="{989F4D8C-72F1-4AB7-9F97-7B1A8709B925}" srcOrd="0" destOrd="0" presId="urn:microsoft.com/office/officeart/2005/8/layout/list1"/>
    <dgm:cxn modelId="{676E3267-1C37-4490-9515-17AD7C6C2F1A}" type="presOf" srcId="{EAE2306C-36FE-42B9-9705-3EDDB6981F86}" destId="{6712B4B7-D6CF-4A56-B35A-6C9F603DD4C1}" srcOrd="1" destOrd="0" presId="urn:microsoft.com/office/officeart/2005/8/layout/list1"/>
    <dgm:cxn modelId="{542AF369-D24A-44B2-BFC7-EA79D012A6C2}" type="presOf" srcId="{751C6229-3B53-460C-B9AE-ABC5C854A076}" destId="{2D0320DA-9A7C-4750-B19F-C09D946368C0}" srcOrd="0" destOrd="0" presId="urn:microsoft.com/office/officeart/2005/8/layout/list1"/>
    <dgm:cxn modelId="{1FE9EF85-E794-4833-B2B9-89D9958017CF}" type="presParOf" srcId="{989F4D8C-72F1-4AB7-9F97-7B1A8709B925}" destId="{605153DA-47C7-4020-9186-BBDD9E408FF9}" srcOrd="0" destOrd="0" presId="urn:microsoft.com/office/officeart/2005/8/layout/list1"/>
    <dgm:cxn modelId="{4866BDF7-100B-46BB-9598-93F826B856C9}" type="presParOf" srcId="{605153DA-47C7-4020-9186-BBDD9E408FF9}" destId="{2D0320DA-9A7C-4750-B19F-C09D946368C0}" srcOrd="0" destOrd="0" presId="urn:microsoft.com/office/officeart/2005/8/layout/list1"/>
    <dgm:cxn modelId="{17253F38-80A2-474B-A34C-294366C2A4B5}" type="presParOf" srcId="{605153DA-47C7-4020-9186-BBDD9E408FF9}" destId="{6B77A130-A21E-4DEE-B7BD-D87436045427}" srcOrd="1" destOrd="0" presId="urn:microsoft.com/office/officeart/2005/8/layout/list1"/>
    <dgm:cxn modelId="{BBF46DEA-8523-41E9-8F54-6AA28982BB21}" type="presParOf" srcId="{989F4D8C-72F1-4AB7-9F97-7B1A8709B925}" destId="{48905CDD-1663-4BD9-BE67-0CC0C1143777}" srcOrd="1" destOrd="0" presId="urn:microsoft.com/office/officeart/2005/8/layout/list1"/>
    <dgm:cxn modelId="{B4152530-2B5D-4520-B77E-0B5A236714F7}" type="presParOf" srcId="{989F4D8C-72F1-4AB7-9F97-7B1A8709B925}" destId="{B365296A-02C1-43D1-8206-2A80B3B7EFEB}" srcOrd="2" destOrd="0" presId="urn:microsoft.com/office/officeart/2005/8/layout/list1"/>
    <dgm:cxn modelId="{18B3E84A-C3FC-42D6-B3C9-43790C120075}" type="presParOf" srcId="{989F4D8C-72F1-4AB7-9F97-7B1A8709B925}" destId="{4D20E70B-DA82-4C29-9559-B0A792C2FEC9}" srcOrd="3" destOrd="0" presId="urn:microsoft.com/office/officeart/2005/8/layout/list1"/>
    <dgm:cxn modelId="{697A4271-C284-439C-A22A-2F709DA79EC7}" type="presParOf" srcId="{989F4D8C-72F1-4AB7-9F97-7B1A8709B925}" destId="{5C85475A-F977-4A11-A039-D465F38EF3E4}" srcOrd="4" destOrd="0" presId="urn:microsoft.com/office/officeart/2005/8/layout/list1"/>
    <dgm:cxn modelId="{419D54DE-AA12-49B7-8DBC-CAF30B9014F1}" type="presParOf" srcId="{5C85475A-F977-4A11-A039-D465F38EF3E4}" destId="{91EA45CD-4152-4DF4-A1BE-6E4DD94BC1C8}" srcOrd="0" destOrd="0" presId="urn:microsoft.com/office/officeart/2005/8/layout/list1"/>
    <dgm:cxn modelId="{90CFD10F-97AE-4DD8-9E0E-37ECB3E8401F}" type="presParOf" srcId="{5C85475A-F977-4A11-A039-D465F38EF3E4}" destId="{6712B4B7-D6CF-4A56-B35A-6C9F603DD4C1}" srcOrd="1" destOrd="0" presId="urn:microsoft.com/office/officeart/2005/8/layout/list1"/>
    <dgm:cxn modelId="{32422679-9214-4352-B2FA-868225F586C9}" type="presParOf" srcId="{989F4D8C-72F1-4AB7-9F97-7B1A8709B925}" destId="{113D981B-A4E8-45B4-8AFD-928668FD12BF}" srcOrd="5" destOrd="0" presId="urn:microsoft.com/office/officeart/2005/8/layout/list1"/>
    <dgm:cxn modelId="{28416414-E98E-4B3B-8D63-0F0FA998E1CD}" type="presParOf" srcId="{989F4D8C-72F1-4AB7-9F97-7B1A8709B925}" destId="{93266E1B-0225-4F46-874B-1FD14755060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27959-B7E6-43B8-94F0-CA3D2E7D16FA}">
      <dsp:nvSpPr>
        <dsp:cNvPr id="0" name=""/>
        <dsp:cNvSpPr/>
      </dsp:nvSpPr>
      <dsp:spPr>
        <a:xfrm>
          <a:off x="0" y="36126"/>
          <a:ext cx="6797675" cy="13425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/>
            <a:t>1 od 6 osoba unutar EU suočeno je s nekim oblikom invaliditeta.</a:t>
          </a:r>
          <a:endParaRPr lang="en-US" sz="2400" kern="1200"/>
        </a:p>
      </dsp:txBody>
      <dsp:txXfrm>
        <a:off x="65539" y="101665"/>
        <a:ext cx="6666597" cy="1211496"/>
      </dsp:txXfrm>
    </dsp:sp>
    <dsp:sp modelId="{C57599B9-63E6-4B64-9DA6-53F7BF389DA7}">
      <dsp:nvSpPr>
        <dsp:cNvPr id="0" name=""/>
        <dsp:cNvSpPr/>
      </dsp:nvSpPr>
      <dsp:spPr>
        <a:xfrm>
          <a:off x="0" y="1447821"/>
          <a:ext cx="6797675" cy="1342574"/>
        </a:xfrm>
        <a:prstGeom prst="roundRect">
          <a:avLst/>
        </a:prstGeom>
        <a:solidFill>
          <a:schemeClr val="accent5">
            <a:hueOff val="709040"/>
            <a:satOff val="-7964"/>
            <a:lumOff val="-169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čak 80% oblika invaliditeta nije vidljivo. </a:t>
          </a:r>
          <a:r>
            <a:rPr lang="hr-HR" sz="2400" kern="1200"/>
            <a:t>(slabovidnost, gluhi i nagluhi i sl...)</a:t>
          </a:r>
          <a:endParaRPr lang="en-US" sz="2400" kern="1200" dirty="0"/>
        </a:p>
      </dsp:txBody>
      <dsp:txXfrm>
        <a:off x="65539" y="1513360"/>
        <a:ext cx="6666597" cy="1211496"/>
      </dsp:txXfrm>
    </dsp:sp>
    <dsp:sp modelId="{5B03E808-B83D-47B7-8612-83125F784CE4}">
      <dsp:nvSpPr>
        <dsp:cNvPr id="0" name=""/>
        <dsp:cNvSpPr/>
      </dsp:nvSpPr>
      <dsp:spPr>
        <a:xfrm>
          <a:off x="0" y="2859516"/>
          <a:ext cx="6797675" cy="1342574"/>
        </a:xfrm>
        <a:prstGeom prst="roundRect">
          <a:avLst/>
        </a:prstGeom>
        <a:solidFill>
          <a:schemeClr val="accent5">
            <a:hueOff val="1418080"/>
            <a:satOff val="-15927"/>
            <a:lumOff val="-339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prema podatcima iz 2021 godine broj osoba s invaliditetom je iznosio 3734, što je 0,6% ukupnog stanovništva grada Solina.</a:t>
          </a:r>
          <a:endParaRPr lang="en-US" sz="2400" kern="1200"/>
        </a:p>
      </dsp:txBody>
      <dsp:txXfrm>
        <a:off x="65539" y="2925055"/>
        <a:ext cx="6666597" cy="1211496"/>
      </dsp:txXfrm>
    </dsp:sp>
    <dsp:sp modelId="{EE4FFD4A-42CA-4BF7-B640-3DCDE7EE81E4}">
      <dsp:nvSpPr>
        <dsp:cNvPr id="0" name=""/>
        <dsp:cNvSpPr/>
      </dsp:nvSpPr>
      <dsp:spPr>
        <a:xfrm>
          <a:off x="0" y="4271211"/>
          <a:ext cx="6797675" cy="1342574"/>
        </a:xfrm>
        <a:prstGeom prst="roundRect">
          <a:avLst/>
        </a:prstGeom>
        <a:solidFill>
          <a:schemeClr val="accent5">
            <a:hueOff val="2127120"/>
            <a:satOff val="-23891"/>
            <a:lumOff val="-5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unutar 1000 stanovnika grada Solina njih 9 ima neki oblik invaliditeta.</a:t>
          </a:r>
          <a:endParaRPr lang="en-US" sz="2400" kern="1200"/>
        </a:p>
      </dsp:txBody>
      <dsp:txXfrm>
        <a:off x="65539" y="4336750"/>
        <a:ext cx="6666597" cy="12114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1CF406-5CB3-4301-A10E-DB41BE66522E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5E420-DBF3-4AF6-9EA5-B2BABA0A8DE8}">
      <dsp:nvSpPr>
        <dsp:cNvPr id="0" name=""/>
        <dsp:cNvSpPr/>
      </dsp:nvSpPr>
      <dsp:spPr>
        <a:xfrm>
          <a:off x="0" y="675"/>
          <a:ext cx="6900512" cy="55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b="1" kern="1200" dirty="0"/>
            <a:t>Kod analize pristupačnosti </a:t>
          </a:r>
          <a:r>
            <a:rPr lang="hr-HR" sz="1500" b="1" kern="1200" dirty="0">
              <a:solidFill>
                <a:schemeClr val="tx1"/>
              </a:solidFill>
            </a:rPr>
            <a:t>u Gradu Solinu </a:t>
          </a:r>
          <a:r>
            <a:rPr lang="hr-HR" sz="1500" b="1" kern="1200" dirty="0"/>
            <a:t>kao primjer naveli smo:</a:t>
          </a:r>
          <a:endParaRPr lang="en-US" sz="1500" b="1" kern="1200" dirty="0"/>
        </a:p>
      </dsp:txBody>
      <dsp:txXfrm>
        <a:off x="0" y="675"/>
        <a:ext cx="6900512" cy="553478"/>
      </dsp:txXfrm>
    </dsp:sp>
    <dsp:sp modelId="{24E9FA7F-9100-4583-AB88-5EF35B2E30E6}">
      <dsp:nvSpPr>
        <dsp:cNvPr id="0" name=""/>
        <dsp:cNvSpPr/>
      </dsp:nvSpPr>
      <dsp:spPr>
        <a:xfrm>
          <a:off x="0" y="554154"/>
          <a:ext cx="6900512" cy="0"/>
        </a:xfrm>
        <a:prstGeom prst="line">
          <a:avLst/>
        </a:prstGeom>
        <a:solidFill>
          <a:schemeClr val="accent2">
            <a:hueOff val="4338"/>
            <a:satOff val="-2986"/>
            <a:lumOff val="-763"/>
            <a:alphaOff val="0"/>
          </a:schemeClr>
        </a:solidFill>
        <a:ln w="15875" cap="flat" cmpd="sng" algn="ctr">
          <a:solidFill>
            <a:schemeClr val="accent2">
              <a:hueOff val="4338"/>
              <a:satOff val="-2986"/>
              <a:lumOff val="-7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18CBD1-A115-4784-865B-EBA06D9C139E}">
      <dsp:nvSpPr>
        <dsp:cNvPr id="0" name=""/>
        <dsp:cNvSpPr/>
      </dsp:nvSpPr>
      <dsp:spPr>
        <a:xfrm>
          <a:off x="0" y="554154"/>
          <a:ext cx="6900512" cy="55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 dirty="0"/>
            <a:t>1. Hrvatski zavod za javno zdravstvo (HZZO)</a:t>
          </a:r>
          <a:endParaRPr lang="en-US" sz="1500" kern="1200" dirty="0"/>
        </a:p>
      </dsp:txBody>
      <dsp:txXfrm>
        <a:off x="0" y="554154"/>
        <a:ext cx="6900512" cy="553478"/>
      </dsp:txXfrm>
    </dsp:sp>
    <dsp:sp modelId="{B38DFF42-1D43-40CA-A947-E6CBF05805AF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2">
            <a:hueOff val="8675"/>
            <a:satOff val="-5972"/>
            <a:lumOff val="-1525"/>
            <a:alphaOff val="0"/>
          </a:schemeClr>
        </a:solidFill>
        <a:ln w="15875" cap="flat" cmpd="sng" algn="ctr">
          <a:solidFill>
            <a:schemeClr val="accent2">
              <a:hueOff val="8675"/>
              <a:satOff val="-5972"/>
              <a:lumOff val="-15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2A2214-F275-43C2-BFFB-C0D75D182B32}">
      <dsp:nvSpPr>
        <dsp:cNvPr id="0" name=""/>
        <dsp:cNvSpPr/>
      </dsp:nvSpPr>
      <dsp:spPr>
        <a:xfrm>
          <a:off x="0" y="1107633"/>
          <a:ext cx="6900512" cy="55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2. Dom zdravlja s ordinacijama i laboratorijem</a:t>
          </a:r>
          <a:endParaRPr lang="hr-HR" sz="1500" kern="1200" dirty="0"/>
        </a:p>
      </dsp:txBody>
      <dsp:txXfrm>
        <a:off x="0" y="1107633"/>
        <a:ext cx="6900512" cy="553478"/>
      </dsp:txXfrm>
    </dsp:sp>
    <dsp:sp modelId="{ACDBF4AF-296D-4966-88F5-85BC36F534B5}">
      <dsp:nvSpPr>
        <dsp:cNvPr id="0" name=""/>
        <dsp:cNvSpPr/>
      </dsp:nvSpPr>
      <dsp:spPr>
        <a:xfrm>
          <a:off x="0" y="1661112"/>
          <a:ext cx="6900512" cy="0"/>
        </a:xfrm>
        <a:prstGeom prst="line">
          <a:avLst/>
        </a:prstGeom>
        <a:solidFill>
          <a:schemeClr val="accent2">
            <a:hueOff val="13013"/>
            <a:satOff val="-8959"/>
            <a:lumOff val="-2288"/>
            <a:alphaOff val="0"/>
          </a:schemeClr>
        </a:solidFill>
        <a:ln w="15875" cap="flat" cmpd="sng" algn="ctr">
          <a:solidFill>
            <a:schemeClr val="accent2">
              <a:hueOff val="13013"/>
              <a:satOff val="-8959"/>
              <a:lumOff val="-22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D8FA1-0DB3-489D-A6C1-550266E1ACB8}">
      <dsp:nvSpPr>
        <dsp:cNvPr id="0" name=""/>
        <dsp:cNvSpPr/>
      </dsp:nvSpPr>
      <dsp:spPr>
        <a:xfrm>
          <a:off x="0" y="1661112"/>
          <a:ext cx="6900512" cy="55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 dirty="0"/>
            <a:t>3. Hrvatski zavod za zapošljavanje</a:t>
          </a:r>
        </a:p>
      </dsp:txBody>
      <dsp:txXfrm>
        <a:off x="0" y="1661112"/>
        <a:ext cx="6900512" cy="553478"/>
      </dsp:txXfrm>
    </dsp:sp>
    <dsp:sp modelId="{0D1CB94A-0041-4424-87B9-F7F06ECFD5CF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2">
            <a:hueOff val="17350"/>
            <a:satOff val="-11945"/>
            <a:lumOff val="-3050"/>
            <a:alphaOff val="0"/>
          </a:schemeClr>
        </a:solidFill>
        <a:ln w="15875" cap="flat" cmpd="sng" algn="ctr">
          <a:solidFill>
            <a:schemeClr val="accent2">
              <a:hueOff val="17350"/>
              <a:satOff val="-11945"/>
              <a:lumOff val="-30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B8B42D-1D42-4DD6-8EDB-807A48466B24}">
      <dsp:nvSpPr>
        <dsp:cNvPr id="0" name=""/>
        <dsp:cNvSpPr/>
      </dsp:nvSpPr>
      <dsp:spPr>
        <a:xfrm>
          <a:off x="0" y="2214591"/>
          <a:ext cx="6900512" cy="55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 dirty="0"/>
            <a:t>4. Zgrada gradske uprave </a:t>
          </a:r>
          <a:r>
            <a:rPr lang="hr-HR" sz="1500" kern="1200" dirty="0">
              <a:solidFill>
                <a:schemeClr val="tx1"/>
              </a:solidFill>
            </a:rPr>
            <a:t>Solin</a:t>
          </a:r>
        </a:p>
      </dsp:txBody>
      <dsp:txXfrm>
        <a:off x="0" y="2214591"/>
        <a:ext cx="6900512" cy="553478"/>
      </dsp:txXfrm>
    </dsp:sp>
    <dsp:sp modelId="{2364D6C9-1C5E-4F93-A801-0DF235CC25D1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21688"/>
            <a:satOff val="-14931"/>
            <a:lumOff val="-3813"/>
            <a:alphaOff val="0"/>
          </a:schemeClr>
        </a:solidFill>
        <a:ln w="15875" cap="flat" cmpd="sng" algn="ctr">
          <a:solidFill>
            <a:schemeClr val="accent2">
              <a:hueOff val="21688"/>
              <a:satOff val="-14931"/>
              <a:lumOff val="-38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5F774-54E2-4304-ACAC-21555DBF2F3B}">
      <dsp:nvSpPr>
        <dsp:cNvPr id="0" name=""/>
        <dsp:cNvSpPr/>
      </dsp:nvSpPr>
      <dsp:spPr>
        <a:xfrm>
          <a:off x="0" y="2768070"/>
          <a:ext cx="6900512" cy="55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 dirty="0"/>
            <a:t>5. Policijska postaja Solin</a:t>
          </a:r>
        </a:p>
      </dsp:txBody>
      <dsp:txXfrm>
        <a:off x="0" y="2768070"/>
        <a:ext cx="6900512" cy="553478"/>
      </dsp:txXfrm>
    </dsp:sp>
    <dsp:sp modelId="{DF794EC8-D712-4ABC-BFEB-5FF980FCC2AB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2">
            <a:hueOff val="26025"/>
            <a:satOff val="-17917"/>
            <a:lumOff val="-4575"/>
            <a:alphaOff val="0"/>
          </a:schemeClr>
        </a:solidFill>
        <a:ln w="15875" cap="flat" cmpd="sng" algn="ctr">
          <a:solidFill>
            <a:schemeClr val="accent2">
              <a:hueOff val="26025"/>
              <a:satOff val="-17917"/>
              <a:lumOff val="-45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5B8B7A-569A-4283-94F1-0B3FC2DB3754}">
      <dsp:nvSpPr>
        <dsp:cNvPr id="0" name=""/>
        <dsp:cNvSpPr/>
      </dsp:nvSpPr>
      <dsp:spPr>
        <a:xfrm>
          <a:off x="0" y="3321549"/>
          <a:ext cx="6900512" cy="55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 dirty="0"/>
            <a:t>6. Hrvatska pošta </a:t>
          </a:r>
          <a:r>
            <a:rPr lang="hr-HR" sz="1500" kern="1200" dirty="0">
              <a:solidFill>
                <a:schemeClr val="tx1"/>
              </a:solidFill>
            </a:rPr>
            <a:t>Solin</a:t>
          </a:r>
        </a:p>
      </dsp:txBody>
      <dsp:txXfrm>
        <a:off x="0" y="3321549"/>
        <a:ext cx="6900512" cy="553478"/>
      </dsp:txXfrm>
    </dsp:sp>
    <dsp:sp modelId="{4D23E448-8353-4C61-B05E-3D1C3AAD6607}">
      <dsp:nvSpPr>
        <dsp:cNvPr id="0" name=""/>
        <dsp:cNvSpPr/>
      </dsp:nvSpPr>
      <dsp:spPr>
        <a:xfrm>
          <a:off x="0" y="3875028"/>
          <a:ext cx="6900512" cy="0"/>
        </a:xfrm>
        <a:prstGeom prst="line">
          <a:avLst/>
        </a:prstGeom>
        <a:solidFill>
          <a:schemeClr val="accent2">
            <a:hueOff val="30363"/>
            <a:satOff val="-20904"/>
            <a:lumOff val="-5338"/>
            <a:alphaOff val="0"/>
          </a:schemeClr>
        </a:solidFill>
        <a:ln w="15875" cap="flat" cmpd="sng" algn="ctr">
          <a:solidFill>
            <a:schemeClr val="accent2">
              <a:hueOff val="30363"/>
              <a:satOff val="-20904"/>
              <a:lumOff val="-53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91CAC0-DDBF-4BA9-8113-0FD486157D62}">
      <dsp:nvSpPr>
        <dsp:cNvPr id="0" name=""/>
        <dsp:cNvSpPr/>
      </dsp:nvSpPr>
      <dsp:spPr>
        <a:xfrm>
          <a:off x="0" y="3875028"/>
          <a:ext cx="6900512" cy="55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 dirty="0"/>
            <a:t>7. Gradska knjižnica </a:t>
          </a:r>
          <a:r>
            <a:rPr lang="hr-HR" sz="1500" kern="1200" dirty="0">
              <a:solidFill>
                <a:schemeClr val="tx1"/>
              </a:solidFill>
            </a:rPr>
            <a:t>Solin</a:t>
          </a:r>
          <a:r>
            <a:rPr lang="hr-HR" sz="1500" kern="1200" dirty="0">
              <a:solidFill>
                <a:srgbClr val="FF0000"/>
              </a:solidFill>
            </a:rPr>
            <a:t> </a:t>
          </a:r>
          <a:r>
            <a:rPr lang="hr-HR" sz="1500" kern="1200" dirty="0"/>
            <a:t>i Teatrin</a:t>
          </a:r>
        </a:p>
      </dsp:txBody>
      <dsp:txXfrm>
        <a:off x="0" y="3875028"/>
        <a:ext cx="6900512" cy="553478"/>
      </dsp:txXfrm>
    </dsp:sp>
    <dsp:sp modelId="{D1B547B7-ACDA-467C-8FB5-3F185FC574C8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2">
            <a:hueOff val="34700"/>
            <a:satOff val="-23890"/>
            <a:lumOff val="-6100"/>
            <a:alphaOff val="0"/>
          </a:schemeClr>
        </a:solidFill>
        <a:ln w="15875" cap="flat" cmpd="sng" algn="ctr">
          <a:solidFill>
            <a:schemeClr val="accent2">
              <a:hueOff val="34700"/>
              <a:satOff val="-23890"/>
              <a:lumOff val="-61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DE433E-D15F-4065-AEEC-21DF91D1B981}">
      <dsp:nvSpPr>
        <dsp:cNvPr id="0" name=""/>
        <dsp:cNvSpPr/>
      </dsp:nvSpPr>
      <dsp:spPr>
        <a:xfrm>
          <a:off x="0" y="4428507"/>
          <a:ext cx="6900512" cy="55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 dirty="0"/>
            <a:t>8. Gradina</a:t>
          </a:r>
        </a:p>
      </dsp:txBody>
      <dsp:txXfrm>
        <a:off x="0" y="4428507"/>
        <a:ext cx="6900512" cy="553478"/>
      </dsp:txXfrm>
    </dsp:sp>
    <dsp:sp modelId="{2E4AB15E-0E65-4026-A384-D0643BEE9241}">
      <dsp:nvSpPr>
        <dsp:cNvPr id="0" name=""/>
        <dsp:cNvSpPr/>
      </dsp:nvSpPr>
      <dsp:spPr>
        <a:xfrm>
          <a:off x="0" y="4981986"/>
          <a:ext cx="6900512" cy="0"/>
        </a:xfrm>
        <a:prstGeom prst="line">
          <a:avLst/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accent2">
              <a:hueOff val="39038"/>
              <a:satOff val="-26876"/>
              <a:lumOff val="-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1F7CD3-A323-4000-8D82-46EF12AA3EFC}">
      <dsp:nvSpPr>
        <dsp:cNvPr id="0" name=""/>
        <dsp:cNvSpPr/>
      </dsp:nvSpPr>
      <dsp:spPr>
        <a:xfrm>
          <a:off x="0" y="4981986"/>
          <a:ext cx="6900512" cy="55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 dirty="0"/>
            <a:t>9. Osnovne škole: Vjekoslav Parać, kralja Zvonimira, don Lovre Katić i kraljice Jelene</a:t>
          </a:r>
          <a:endParaRPr lang="en-US" sz="1500" kern="1200" dirty="0"/>
        </a:p>
      </dsp:txBody>
      <dsp:txXfrm>
        <a:off x="0" y="4981986"/>
        <a:ext cx="6900512" cy="5534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5296A-02C1-43D1-8206-2A80B3B7EFEB}">
      <dsp:nvSpPr>
        <dsp:cNvPr id="0" name=""/>
        <dsp:cNvSpPr/>
      </dsp:nvSpPr>
      <dsp:spPr>
        <a:xfrm>
          <a:off x="0" y="1680562"/>
          <a:ext cx="5918184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7A130-A21E-4DEE-B7BD-D87436045427}">
      <dsp:nvSpPr>
        <dsp:cNvPr id="0" name=""/>
        <dsp:cNvSpPr/>
      </dsp:nvSpPr>
      <dsp:spPr>
        <a:xfrm>
          <a:off x="295909" y="1252522"/>
          <a:ext cx="4142728" cy="856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 dirty="0"/>
            <a:t>Hotel President Solin</a:t>
          </a:r>
          <a:endParaRPr lang="en-US" sz="2900" kern="1200" dirty="0"/>
        </a:p>
      </dsp:txBody>
      <dsp:txXfrm>
        <a:off x="337699" y="1294312"/>
        <a:ext cx="4059148" cy="772500"/>
      </dsp:txXfrm>
    </dsp:sp>
    <dsp:sp modelId="{93266E1B-0225-4F46-874B-1FD14755060C}">
      <dsp:nvSpPr>
        <dsp:cNvPr id="0" name=""/>
        <dsp:cNvSpPr/>
      </dsp:nvSpPr>
      <dsp:spPr>
        <a:xfrm>
          <a:off x="0" y="2996002"/>
          <a:ext cx="5918184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39038"/>
              <a:satOff val="-26876"/>
              <a:lumOff val="-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12B4B7-D6CF-4A56-B35A-6C9F603DD4C1}">
      <dsp:nvSpPr>
        <dsp:cNvPr id="0" name=""/>
        <dsp:cNvSpPr/>
      </dsp:nvSpPr>
      <dsp:spPr>
        <a:xfrm>
          <a:off x="295909" y="2567962"/>
          <a:ext cx="4142728" cy="856080"/>
        </a:xfrm>
        <a:prstGeom prst="roundRect">
          <a:avLst/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 dirty="0"/>
            <a:t>Hotel Salona Palace Solin</a:t>
          </a:r>
          <a:endParaRPr lang="en-US" sz="2900" kern="1200" dirty="0"/>
        </a:p>
      </dsp:txBody>
      <dsp:txXfrm>
        <a:off x="337699" y="2609752"/>
        <a:ext cx="4059148" cy="77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C4348-93BA-441A-BC4B-6CEBD5921700}" type="datetimeFigureOut">
              <a:rPr lang="hr-HR" smtClean="0"/>
              <a:t>12.1.2023.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FF2A7-BC74-497A-8677-06AC2FB7F17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857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FF2A7-BC74-497A-8677-06AC2FB7F173}" type="slidenum">
              <a:rPr lang="hr-HR" smtClean="0"/>
              <a:t>38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1780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0FFC-D69E-424A-B7CA-9BB08C3ED0FF}" type="datetimeFigureOut">
              <a:rPr lang="hr-HR" smtClean="0"/>
              <a:t>12.1.2023.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087D-6F1D-4EAF-8DB8-EE7930613815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8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0FFC-D69E-424A-B7CA-9BB08C3ED0FF}" type="datetimeFigureOut">
              <a:rPr lang="hr-HR" smtClean="0"/>
              <a:t>12.1.2023.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087D-6F1D-4EAF-8DB8-EE79306138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299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0FFC-D69E-424A-B7CA-9BB08C3ED0FF}" type="datetimeFigureOut">
              <a:rPr lang="hr-HR" smtClean="0"/>
              <a:t>12.1.2023.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087D-6F1D-4EAF-8DB8-EE79306138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296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0FFC-D69E-424A-B7CA-9BB08C3ED0FF}" type="datetimeFigureOut">
              <a:rPr lang="hr-HR" smtClean="0"/>
              <a:t>12.1.2023.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087D-6F1D-4EAF-8DB8-EE79306138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705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0FFC-D69E-424A-B7CA-9BB08C3ED0FF}" type="datetimeFigureOut">
              <a:rPr lang="hr-HR" smtClean="0"/>
              <a:t>12.1.2023.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087D-6F1D-4EAF-8DB8-EE7930613815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24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0FFC-D69E-424A-B7CA-9BB08C3ED0FF}" type="datetimeFigureOut">
              <a:rPr lang="hr-HR" smtClean="0"/>
              <a:t>12.1.2023.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087D-6F1D-4EAF-8DB8-EE79306138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321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0FFC-D69E-424A-B7CA-9BB08C3ED0FF}" type="datetimeFigureOut">
              <a:rPr lang="hr-HR" smtClean="0"/>
              <a:t>12.1.2023.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087D-6F1D-4EAF-8DB8-EE79306138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070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0FFC-D69E-424A-B7CA-9BB08C3ED0FF}" type="datetimeFigureOut">
              <a:rPr lang="hr-HR" smtClean="0"/>
              <a:t>12.1.2023.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087D-6F1D-4EAF-8DB8-EE79306138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36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0FFC-D69E-424A-B7CA-9BB08C3ED0FF}" type="datetimeFigureOut">
              <a:rPr lang="hr-HR" smtClean="0"/>
              <a:t>12.1.2023.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087D-6F1D-4EAF-8DB8-EE79306138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181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8350FFC-D69E-424A-B7CA-9BB08C3ED0FF}" type="datetimeFigureOut">
              <a:rPr lang="hr-HR" smtClean="0"/>
              <a:t>12.1.2023.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53087D-6F1D-4EAF-8DB8-EE79306138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863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50FFC-D69E-424A-B7CA-9BB08C3ED0FF}" type="datetimeFigureOut">
              <a:rPr lang="hr-HR" smtClean="0"/>
              <a:t>12.1.2023.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087D-6F1D-4EAF-8DB8-EE79306138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198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350FFC-D69E-424A-B7CA-9BB08C3ED0FF}" type="datetimeFigureOut">
              <a:rPr lang="hr-HR" smtClean="0"/>
              <a:t>12.1.2023.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253087D-6F1D-4EAF-8DB8-EE7930613815}" type="slidenum">
              <a:rPr lang="hr-HR" smtClean="0"/>
              <a:t>‹#›</a:t>
            </a:fld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15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36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" name="Rectangle 38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5" name="Straight Connector 40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0D7BEFC-A37C-91EA-ACD8-CE26AA156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838" r="116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267BC6-CDE0-041E-8B38-E64B87ED6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200" b="1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Analiza</a:t>
            </a:r>
            <a:r>
              <a:rPr lang="en-US" sz="6200" b="1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200" b="1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pristupačnosti</a:t>
            </a:r>
            <a:r>
              <a:rPr lang="en-US" sz="6200" b="1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200" b="1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javnih</a:t>
            </a:r>
            <a:r>
              <a:rPr lang="en-US" sz="6200" b="1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200" b="1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ustanova</a:t>
            </a:r>
            <a:r>
              <a:rPr lang="en-US" sz="6200" b="1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200" b="1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</a:t>
            </a:r>
            <a:r>
              <a:rPr lang="en-US" sz="6200" b="1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200" b="1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turističkih</a:t>
            </a:r>
            <a:r>
              <a:rPr lang="en-US" sz="6200" b="1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200" b="1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objekata</a:t>
            </a:r>
            <a:r>
              <a:rPr lang="en-US" sz="6200" b="1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200" b="1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osobama</a:t>
            </a:r>
            <a:r>
              <a:rPr lang="en-US" sz="6200" b="1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 </a:t>
            </a:r>
            <a:r>
              <a:rPr lang="en-US" sz="6200" b="1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invaliditetom</a:t>
            </a:r>
            <a:r>
              <a:rPr lang="en-US" sz="6200" b="1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200" b="1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</a:t>
            </a:r>
            <a:r>
              <a:rPr lang="en-US" sz="6200" b="1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200" b="1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podrjučju</a:t>
            </a:r>
            <a:r>
              <a:rPr lang="en-US" sz="6200" b="1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200" b="1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Grada</a:t>
            </a:r>
            <a:r>
              <a:rPr lang="en-US" sz="6200" b="1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200" b="1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Solina</a:t>
            </a:r>
            <a:endParaRPr lang="en-US" sz="6200" b="1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96" name="Straight Connector 42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44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" name="Rectangle 46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54725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2054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0FF49-2EE0-EE26-3AAD-BB5EB2D5C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hr-HR" dirty="0"/>
              <a:t>Salona: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0D7E422-5550-B1CC-4766-9F3416E6B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999" y="640081"/>
            <a:ext cx="6909801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3" name="Straight Connector 2056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1CA4E-5EF8-3AE0-F925-35F1349F8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3"/>
            <a:ext cx="3690257" cy="375556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Salona je antička metropola rimske provincije Dalmacije smještena na središnjem dijelu istočnojadranske obale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Pristupačnost Salone osobama s invaliditetom nije omogućena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 Osobama s otežanim vidom i slijepim osobama je također smanjena pristupačnost okolnim objektima i građevinama.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430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21E0793-1126-4F34-BE99-D06A1092D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69DE433-5306-48EF-B46B-8E6466C19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C25B5-92BF-EC8C-574D-02C5449D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Salona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1ED4F7-B953-BCE6-38FB-7A27212E4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275" y="640080"/>
            <a:ext cx="3545243" cy="3931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A78F18-4727-524A-AACF-10D1CA667D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0386" y="640080"/>
            <a:ext cx="3525332" cy="3931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F8118D-A413-7E5B-988B-9BEE75F068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8026588" y="640081"/>
            <a:ext cx="3525332" cy="393192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93EFD60D-D88D-4EF7-B4ED-BEF94A0B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7935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08DDD-A3F1-AC32-773B-38CC13918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hr-HR" sz="4200" dirty="0"/>
              <a:t>Crkva Gospe od otoka:</a:t>
            </a:r>
            <a:br>
              <a:rPr lang="hr-HR" sz="4200" dirty="0"/>
            </a:br>
            <a:endParaRPr lang="hr-HR" sz="4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F2362-E03F-E66A-E9CB-314B70008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24151" cy="324509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1800" dirty="0"/>
              <a:t>Prilaz do Crkve Goaspe od </a:t>
            </a:r>
            <a:r>
              <a:rPr lang="hr-HR" sz="1800" dirty="0">
                <a:solidFill>
                  <a:schemeClr val="tx1"/>
                </a:solidFill>
              </a:rPr>
              <a:t>O</a:t>
            </a:r>
            <a:r>
              <a:rPr lang="hr-HR" sz="1800" dirty="0"/>
              <a:t>toka u Solinu je djelomično dostupan osobama s invaliditetom.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800" dirty="0"/>
              <a:t>Vanjski dio je lako dostupan za osobe u invalidskim kolima.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800" dirty="0"/>
              <a:t>Sam ulaz u crkvu za teškopokrentne i osobe u invalidskim kolicima je omogućen kroz jedan od ulaza.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800" dirty="0"/>
              <a:t>Sam lokalitet je  poznatiji kao Gospin </a:t>
            </a:r>
            <a:r>
              <a:rPr lang="hr-HR" sz="1800" dirty="0">
                <a:solidFill>
                  <a:schemeClr val="tx1"/>
                </a:solidFill>
              </a:rPr>
              <a:t>Ot</a:t>
            </a:r>
            <a:r>
              <a:rPr lang="hr-HR" sz="1800" dirty="0"/>
              <a:t>ok i poznat je po okupljanjima i druženjima. </a:t>
            </a:r>
            <a:endParaRPr lang="hr-HR" sz="17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80F9356-6872-AED5-8366-94F4870E5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E74F2D37-0F08-D8E5-529A-A749DF349E00}"/>
              </a:ext>
            </a:extLst>
          </p:cNvPr>
          <p:cNvSpPr/>
          <p:nvPr/>
        </p:nvSpPr>
        <p:spPr>
          <a:xfrm>
            <a:off x="10275216" y="4656841"/>
            <a:ext cx="697584" cy="7635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0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3078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B9790-DB12-3274-2C35-73F2B50C3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hr-HR" dirty="0"/>
              <a:t>Bazilika sv. Obitelji: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B5D0CB4-D155-3EEA-838E-462AE1594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999" y="640081"/>
            <a:ext cx="6909801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77" name="Straight Connector 3080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2CD14-7707-AB98-18E6-D83B9755E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3"/>
            <a:ext cx="3690257" cy="3755565"/>
          </a:xfrm>
        </p:spPr>
        <p:txBody>
          <a:bodyPr>
            <a:normAutofit/>
          </a:bodyPr>
          <a:lstStyle/>
          <a:p>
            <a:r>
              <a:rPr lang="hr-HR" dirty="0"/>
              <a:t>Pristupačnost osobama s invaliditetom unutar crkve Svete Obitelji je omogućeno. </a:t>
            </a:r>
          </a:p>
          <a:p>
            <a:r>
              <a:rPr lang="hr-HR" dirty="0">
                <a:solidFill>
                  <a:schemeClr val="tx1"/>
                </a:solidFill>
              </a:rPr>
              <a:t>Osobe u invalidskim kolicima ne bi trebale imati otežanih uvjeta ulaska unutar crkve. </a:t>
            </a:r>
          </a:p>
          <a:p>
            <a:r>
              <a:rPr lang="hr-HR" dirty="0">
                <a:solidFill>
                  <a:schemeClr val="tx1"/>
                </a:solidFill>
              </a:rPr>
              <a:t>Za osobe s otežanim vidom i slijepim osobama, je važno napomenuti, da nema informativnih tabli s brailleovim pismom.</a:t>
            </a: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6600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51735-52C3-39ED-FC11-16B2BD75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85" y="242740"/>
            <a:ext cx="3418659" cy="1631037"/>
          </a:xfrm>
        </p:spPr>
        <p:txBody>
          <a:bodyPr anchor="ctr">
            <a:normAutofit/>
          </a:bodyPr>
          <a:lstStyle/>
          <a:p>
            <a:r>
              <a:rPr lang="hr-HR" sz="5400"/>
              <a:t>Javne ustanove:</a:t>
            </a:r>
            <a:endParaRPr lang="hr-HR" sz="54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260BBE6-2322-7C84-35DF-8AEF6200C0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40259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Slika 3">
            <a:extLst>
              <a:ext uri="{FF2B5EF4-FFF2-40B4-BE49-F238E27FC236}">
                <a16:creationId xmlns:a16="http://schemas.microsoft.com/office/drawing/2014/main" id="{385E1971-EC13-AB27-857F-3579B4720C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902" y="3429000"/>
            <a:ext cx="2750665" cy="2697768"/>
          </a:xfrm>
          <a:prstGeom prst="rect">
            <a:avLst/>
          </a:prstGeom>
        </p:spPr>
      </p:pic>
      <p:pic>
        <p:nvPicPr>
          <p:cNvPr id="1026" name="Picture 2" descr="Maps | Google Blog">
            <a:extLst>
              <a:ext uri="{FF2B5EF4-FFF2-40B4-BE49-F238E27FC236}">
                <a16:creationId xmlns:a16="http://schemas.microsoft.com/office/drawing/2014/main" id="{EBD9250E-E4D3-3859-09B9-B769F1F80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4348" y="2581806"/>
            <a:ext cx="1205896" cy="12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1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0" name="Rectangle 6152">
            <a:extLst>
              <a:ext uri="{FF2B5EF4-FFF2-40B4-BE49-F238E27FC236}">
                <a16:creationId xmlns:a16="http://schemas.microsoft.com/office/drawing/2014/main" id="{73B90B8B-F76B-4130-8370-38033EEAC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787412-0376-435B-2669-436A96053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hr-HR" dirty="0"/>
              <a:t>Hrvatski zavod za javno zdravstvo: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89ECA73-A348-8713-6553-7E39B4354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999" y="581098"/>
            <a:ext cx="4020297" cy="247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51" name="Straight Connector 6154">
            <a:extLst>
              <a:ext uri="{FF2B5EF4-FFF2-40B4-BE49-F238E27FC236}">
                <a16:creationId xmlns:a16="http://schemas.microsoft.com/office/drawing/2014/main" id="{C2D93264-3FF9-4175-A7FA-F927F0F77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>
            <a:extLst>
              <a:ext uri="{FF2B5EF4-FFF2-40B4-BE49-F238E27FC236}">
                <a16:creationId xmlns:a16="http://schemas.microsoft.com/office/drawing/2014/main" id="{B62852E8-81CA-F806-248B-BFE0DE5D1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999" y="3218101"/>
            <a:ext cx="4020296" cy="247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2FBEE-4519-47BC-0387-DD6518151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Ured HZZO-a u Solinu ima samo jedan uski ulaz ispred kojega su dvije visoke stepenice bez rampe za osobe s  invaliditetom.</a:t>
            </a:r>
          </a:p>
          <a:p>
            <a:pPr>
              <a:buFont typeface="Wingdings" panose="05000000000000000000" pitchFamily="2" charset="2"/>
              <a:buChar char="§"/>
            </a:pPr>
            <a:endParaRPr lang="hr-HR" dirty="0"/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Vrata su poprilično uska, te je pristup osobama u kolicima gotovo nemoguć. </a:t>
            </a:r>
          </a:p>
          <a:p>
            <a:pPr>
              <a:buFont typeface="Wingdings" panose="05000000000000000000" pitchFamily="2" charset="2"/>
              <a:buChar char="§"/>
            </a:pPr>
            <a:endParaRPr lang="hr-HR" dirty="0"/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Uredi HZZO-a </a:t>
            </a:r>
            <a:r>
              <a:rPr lang="hr-HR" dirty="0">
                <a:solidFill>
                  <a:schemeClr val="tx1"/>
                </a:solidFill>
              </a:rPr>
              <a:t>nema natpise s brailleovim pismom i informacijske ploče , a niti kontakt dugme</a:t>
            </a:r>
          </a:p>
          <a:p>
            <a:pPr>
              <a:buFont typeface="Wingdings" panose="05000000000000000000" pitchFamily="2" charset="2"/>
              <a:buChar char="§"/>
            </a:pPr>
            <a:endParaRPr lang="hr-HR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1"/>
                </a:solidFill>
              </a:rPr>
              <a:t>Pomoć</a:t>
            </a:r>
            <a:r>
              <a:rPr lang="en-US" dirty="0">
                <a:solidFill>
                  <a:schemeClr val="tx1"/>
                </a:solidFill>
              </a:rPr>
              <a:t> za </a:t>
            </a:r>
            <a:r>
              <a:rPr lang="en-US" dirty="0" err="1">
                <a:solidFill>
                  <a:schemeClr val="tx1"/>
                </a:solidFill>
              </a:rPr>
              <a:t>nagluhe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gluhe</a:t>
            </a:r>
            <a:r>
              <a:rPr lang="hr-HR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gluhonijeme</a:t>
            </a:r>
            <a:r>
              <a:rPr lang="hr-HR" dirty="0">
                <a:solidFill>
                  <a:schemeClr val="tx1"/>
                </a:solidFill>
              </a:rPr>
              <a:t> i slabovidne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osobe</a:t>
            </a:r>
            <a:r>
              <a:rPr lang="en-US" dirty="0">
                <a:solidFill>
                  <a:schemeClr val="tx1"/>
                </a:solidFill>
              </a:rPr>
              <a:t> u </a:t>
            </a:r>
            <a:r>
              <a:rPr lang="hr-HR" dirty="0">
                <a:solidFill>
                  <a:schemeClr val="tx1"/>
                </a:solidFill>
              </a:rPr>
              <a:t>ovom uredu </a:t>
            </a:r>
            <a:r>
              <a:rPr lang="en-US" dirty="0">
                <a:solidFill>
                  <a:schemeClr val="tx1"/>
                </a:solidFill>
              </a:rPr>
              <a:t>je </a:t>
            </a:r>
            <a:r>
              <a:rPr lang="en-US" dirty="0" err="1">
                <a:solidFill>
                  <a:schemeClr val="tx1"/>
                </a:solidFill>
              </a:rPr>
              <a:t>nepostojeća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91C67939-3FD0-4B45-8AA4-9FE55C7E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9" name="Rectangle 6158">
            <a:extLst>
              <a:ext uri="{FF2B5EF4-FFF2-40B4-BE49-F238E27FC236}">
                <a16:creationId xmlns:a16="http://schemas.microsoft.com/office/drawing/2014/main" id="{0981A96A-A87C-4F87-845A-3B0A6529F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6E42235-06C4-00FA-91E1-67A6688D26AE}"/>
              </a:ext>
            </a:extLst>
          </p:cNvPr>
          <p:cNvSpPr/>
          <p:nvPr/>
        </p:nvSpPr>
        <p:spPr>
          <a:xfrm>
            <a:off x="1329180" y="4553394"/>
            <a:ext cx="1027521" cy="273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653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8C8951-6FE4-E728-B51E-2A28850D4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hr-HR" sz="4400" dirty="0"/>
              <a:t>Dom </a:t>
            </a:r>
            <a:r>
              <a:rPr lang="hr-HR" sz="4400" dirty="0">
                <a:solidFill>
                  <a:schemeClr val="tx1"/>
                </a:solidFill>
              </a:rPr>
              <a:t>z</a:t>
            </a:r>
            <a:r>
              <a:rPr lang="hr-HR" sz="4400" dirty="0"/>
              <a:t>dravlja s ordinacijama i laboratorijem: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115B69-F95E-A156-008C-C0E6241512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36D26-A44D-5567-165D-D28723F99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tx1"/>
                </a:solidFill>
              </a:rPr>
              <a:t>Unutar Doma zdravlja Splitsko dalmatinske  županije, Ispostave  Solin prolazi u prizemlju i na katu  su vrlo uski i bez rampi.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tx1"/>
                </a:solidFill>
              </a:rPr>
              <a:t>Do ordinacija i laboratorija na prvom katu OSI mogu doći pomoću lift platforme. Da bi se platforma  pokrenula potrebna je  prethodna najava pacijenta svom liječniku što se pokazalo kao nepraktično – preporuka Plača s obavijesti kome se javiti i kontakt telefon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tx1"/>
                </a:solidFill>
              </a:rPr>
              <a:t>U novoizgrađenom dijelu Doma zdravlja  postoji lift.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1"/>
                </a:solidFill>
              </a:rPr>
              <a:t>Pomoć</a:t>
            </a:r>
            <a:r>
              <a:rPr lang="en-US" dirty="0">
                <a:solidFill>
                  <a:schemeClr val="tx1"/>
                </a:solidFill>
              </a:rPr>
              <a:t> za </a:t>
            </a:r>
            <a:r>
              <a:rPr lang="en-US" dirty="0" err="1">
                <a:solidFill>
                  <a:schemeClr val="tx1"/>
                </a:solidFill>
              </a:rPr>
              <a:t>nagluhe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gluhe</a:t>
            </a:r>
            <a:r>
              <a:rPr lang="hr-HR" dirty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gluhonijeme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hr-HR" dirty="0">
                <a:solidFill>
                  <a:schemeClr val="tx1"/>
                </a:solidFill>
              </a:rPr>
              <a:t>i slabovidne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osobe</a:t>
            </a:r>
            <a:r>
              <a:rPr lang="en-US" dirty="0">
                <a:solidFill>
                  <a:schemeClr val="tx1"/>
                </a:solidFill>
              </a:rPr>
              <a:t> u </a:t>
            </a:r>
            <a:r>
              <a:rPr lang="hr-HR" dirty="0">
                <a:solidFill>
                  <a:schemeClr val="tx1"/>
                </a:solidFill>
              </a:rPr>
              <a:t>Domu zdravlja Solin</a:t>
            </a:r>
            <a:r>
              <a:rPr lang="en-US" dirty="0">
                <a:solidFill>
                  <a:schemeClr val="tx1"/>
                </a:solidFill>
              </a:rPr>
              <a:t> ne</a:t>
            </a:r>
            <a:r>
              <a:rPr lang="hr-HR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postoj</a:t>
            </a:r>
            <a:r>
              <a:rPr lang="hr-HR" dirty="0">
                <a:solidFill>
                  <a:schemeClr val="tx1"/>
                </a:solidFill>
              </a:rPr>
              <a:t>i .</a:t>
            </a: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3906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1CF54-4CF7-B577-586A-777A6412D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823" y="664433"/>
            <a:ext cx="4243589" cy="10944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dirty="0" err="1"/>
              <a:t>Hrvatski</a:t>
            </a:r>
            <a:r>
              <a:rPr lang="en-US" sz="5000" dirty="0"/>
              <a:t> </a:t>
            </a:r>
            <a:r>
              <a:rPr lang="en-US" sz="5000" dirty="0" err="1"/>
              <a:t>zavod</a:t>
            </a:r>
            <a:r>
              <a:rPr lang="en-US" sz="5000" dirty="0"/>
              <a:t> za </a:t>
            </a:r>
            <a:r>
              <a:rPr lang="en-US" sz="5000" dirty="0" err="1"/>
              <a:t>zapošljavanje</a:t>
            </a:r>
            <a:endParaRPr lang="en-US" sz="5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3AA414-234E-A21F-8D0C-34CB745C09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262AFC-E675-9AA6-53A1-CBB4AEE98A91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2200" dirty="0"/>
              <a:t>HZZ </a:t>
            </a:r>
            <a:r>
              <a:rPr lang="en-US" sz="2200" dirty="0"/>
              <a:t>je </a:t>
            </a:r>
            <a:r>
              <a:rPr lang="en-US" sz="2200" dirty="0" err="1"/>
              <a:t>smješten</a:t>
            </a:r>
            <a:r>
              <a:rPr lang="en-US" sz="2200" dirty="0"/>
              <a:t> u </a:t>
            </a:r>
            <a:r>
              <a:rPr lang="hr-HR" sz="2200" dirty="0"/>
              <a:t>Poslovnom centru Solin. Nalazi se na prvom katu, a </a:t>
            </a:r>
            <a:r>
              <a:rPr lang="en-US" sz="2200" dirty="0" err="1"/>
              <a:t>građevin</a:t>
            </a:r>
            <a:r>
              <a:rPr lang="hr-HR" sz="2200" dirty="0"/>
              <a:t>a</a:t>
            </a:r>
            <a:r>
              <a:rPr lang="en-US" sz="2200" dirty="0"/>
              <a:t> </a:t>
            </a:r>
            <a:r>
              <a:rPr lang="en-US" sz="2200" dirty="0" err="1"/>
              <a:t>ima</a:t>
            </a:r>
            <a:r>
              <a:rPr lang="en-US" sz="2200" dirty="0"/>
              <a:t> </a:t>
            </a:r>
            <a:r>
              <a:rPr lang="en-US" sz="2200" dirty="0" err="1"/>
              <a:t>vrlo</a:t>
            </a:r>
            <a:r>
              <a:rPr lang="en-US" sz="2200" dirty="0"/>
              <a:t> </a:t>
            </a:r>
            <a:r>
              <a:rPr lang="en-US" sz="2200" dirty="0" err="1"/>
              <a:t>dugačka</a:t>
            </a:r>
            <a:r>
              <a:rPr lang="en-US" sz="2200" dirty="0"/>
              <a:t> </a:t>
            </a:r>
            <a:r>
              <a:rPr lang="en-US" sz="2200" dirty="0" err="1"/>
              <a:t>stepeništa</a:t>
            </a:r>
            <a:r>
              <a:rPr lang="en-US" sz="2200" dirty="0"/>
              <a:t>. </a:t>
            </a:r>
            <a:r>
              <a:rPr lang="en-US" sz="2200" dirty="0" err="1"/>
              <a:t>Nakon</a:t>
            </a:r>
            <a:r>
              <a:rPr lang="en-US" sz="2200" dirty="0"/>
              <a:t> </a:t>
            </a:r>
            <a:r>
              <a:rPr lang="en-US" sz="2200" dirty="0" err="1"/>
              <a:t>stepeništa</a:t>
            </a:r>
            <a:r>
              <a:rPr lang="en-US" sz="2200" dirty="0"/>
              <a:t> se u </a:t>
            </a:r>
            <a:r>
              <a:rPr lang="en-US" sz="2200" dirty="0" err="1"/>
              <a:t>samom</a:t>
            </a:r>
            <a:r>
              <a:rPr lang="en-US" sz="2200" dirty="0"/>
              <a:t> </a:t>
            </a:r>
            <a:r>
              <a:rPr lang="en-US" sz="2200" dirty="0" err="1"/>
              <a:t>ulazu</a:t>
            </a:r>
            <a:r>
              <a:rPr lang="en-US" sz="2200" dirty="0"/>
              <a:t> </a:t>
            </a:r>
            <a:r>
              <a:rPr lang="hr-HR" sz="2200" dirty="0"/>
              <a:t>u HZZ -e</a:t>
            </a:r>
            <a:r>
              <a:rPr lang="en-US" sz="2200" dirty="0"/>
              <a:t> </a:t>
            </a:r>
            <a:r>
              <a:rPr lang="en-US" sz="2200" dirty="0" err="1"/>
              <a:t>nalazi</a:t>
            </a:r>
            <a:r>
              <a:rPr lang="en-US" sz="2200" dirty="0"/>
              <a:t> </a:t>
            </a:r>
            <a:r>
              <a:rPr lang="en-US" sz="2200" dirty="0" err="1"/>
              <a:t>još</a:t>
            </a:r>
            <a:r>
              <a:rPr lang="en-US" sz="2200" dirty="0"/>
              <a:t> </a:t>
            </a:r>
            <a:r>
              <a:rPr lang="en-US" sz="2200" dirty="0" err="1"/>
              <a:t>jedno</a:t>
            </a:r>
            <a:r>
              <a:rPr lang="en-US" sz="2200" dirty="0"/>
              <a:t> </a:t>
            </a:r>
            <a:r>
              <a:rPr lang="en-US" sz="2200" dirty="0" err="1"/>
              <a:t>nisko</a:t>
            </a:r>
            <a:r>
              <a:rPr lang="en-US" sz="2200" dirty="0"/>
              <a:t> </a:t>
            </a:r>
            <a:r>
              <a:rPr lang="en-US" sz="2200" dirty="0" err="1"/>
              <a:t>stepenište</a:t>
            </a:r>
            <a:r>
              <a:rPr lang="en-US" sz="2200" dirty="0"/>
              <a:t>. </a:t>
            </a:r>
            <a:endParaRPr lang="hr-HR" sz="2200" dirty="0"/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hr-HR" sz="2200" dirty="0"/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 err="1"/>
              <a:t>Osobama</a:t>
            </a:r>
            <a:r>
              <a:rPr lang="en-US" sz="2200" dirty="0"/>
              <a:t> u </a:t>
            </a:r>
            <a:r>
              <a:rPr lang="en-US" sz="2200" dirty="0" err="1"/>
              <a:t>kolicima</a:t>
            </a:r>
            <a:r>
              <a:rPr lang="en-US" sz="2200" dirty="0"/>
              <a:t> </a:t>
            </a:r>
            <a:r>
              <a:rPr lang="en-US" sz="2200" dirty="0" err="1"/>
              <a:t>pristup</a:t>
            </a:r>
            <a:r>
              <a:rPr lang="en-US" sz="2200" dirty="0"/>
              <a:t> </a:t>
            </a:r>
            <a:r>
              <a:rPr lang="en-US" sz="2200" dirty="0" err="1"/>
              <a:t>nažalost</a:t>
            </a:r>
            <a:r>
              <a:rPr lang="en-US" sz="2200" dirty="0"/>
              <a:t> </a:t>
            </a:r>
            <a:r>
              <a:rPr lang="en-US" sz="2200" dirty="0" err="1"/>
              <a:t>nije</a:t>
            </a:r>
            <a:r>
              <a:rPr lang="en-US" sz="2200" dirty="0"/>
              <a:t> </a:t>
            </a:r>
            <a:r>
              <a:rPr lang="en-US" sz="2200" dirty="0" err="1"/>
              <a:t>omogućen</a:t>
            </a:r>
            <a:r>
              <a:rPr lang="en-US" sz="2200" dirty="0"/>
              <a:t>. </a:t>
            </a:r>
            <a:endParaRPr lang="hr-HR" sz="2200" dirty="0"/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hr-HR" sz="2200" dirty="0"/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Na </a:t>
            </a:r>
            <a:r>
              <a:rPr lang="en-US" sz="2200" dirty="0" err="1"/>
              <a:t>ulazu</a:t>
            </a:r>
            <a:r>
              <a:rPr lang="en-US" sz="2200" dirty="0"/>
              <a:t> ne </a:t>
            </a:r>
            <a:r>
              <a:rPr lang="en-US" sz="2200" dirty="0" err="1"/>
              <a:t>postoji</a:t>
            </a:r>
            <a:r>
              <a:rPr lang="en-US" sz="2200" dirty="0"/>
              <a:t> </a:t>
            </a:r>
            <a:r>
              <a:rPr lang="en-US" sz="2200" dirty="0" err="1"/>
              <a:t>nikakva</a:t>
            </a:r>
            <a:r>
              <a:rPr lang="en-US" sz="2200" dirty="0"/>
              <a:t> </a:t>
            </a:r>
            <a:r>
              <a:rPr lang="en-US" sz="2200" dirty="0" err="1"/>
              <a:t>vrsta</a:t>
            </a:r>
            <a:r>
              <a:rPr lang="en-US" sz="2200" dirty="0"/>
              <a:t> </a:t>
            </a:r>
            <a:r>
              <a:rPr lang="en-US" sz="2200" dirty="0" err="1"/>
              <a:t>pomoćnih</a:t>
            </a:r>
            <a:r>
              <a:rPr lang="en-US" sz="2200" dirty="0"/>
              <a:t> </a:t>
            </a:r>
            <a:r>
              <a:rPr lang="en-US" sz="2200" dirty="0" err="1"/>
              <a:t>ili</a:t>
            </a:r>
            <a:r>
              <a:rPr lang="en-US" sz="2200" dirty="0"/>
              <a:t> </a:t>
            </a:r>
            <a:r>
              <a:rPr lang="en-US" sz="2200" dirty="0" err="1"/>
              <a:t>informativnih</a:t>
            </a:r>
            <a:r>
              <a:rPr lang="en-US" sz="2200" dirty="0"/>
              <a:t> </a:t>
            </a:r>
            <a:r>
              <a:rPr lang="en-US" sz="2200" dirty="0" err="1"/>
              <a:t>ploča</a:t>
            </a:r>
            <a:r>
              <a:rPr lang="en-US" sz="2200" dirty="0"/>
              <a:t> za </a:t>
            </a:r>
            <a:r>
              <a:rPr lang="en-US" sz="2200" dirty="0" err="1"/>
              <a:t>osobe</a:t>
            </a:r>
            <a:r>
              <a:rPr lang="en-US" sz="2200" dirty="0"/>
              <a:t> s </a:t>
            </a:r>
            <a:r>
              <a:rPr lang="en-US" sz="2200" dirty="0" err="1"/>
              <a:t>invaliditetom</a:t>
            </a:r>
            <a:r>
              <a:rPr lang="en-US" sz="2200" dirty="0"/>
              <a:t>.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233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EEF25-F1CA-D5AF-FF18-A778668D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5393361" cy="173453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Zgrada Gradske uprave Solin:</a:t>
            </a:r>
            <a:br>
              <a:rPr lang="hr-HR" dirty="0"/>
            </a:b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3F52B-13A4-C8D1-784F-A735C9022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2400" dirty="0"/>
              <a:t>Zgrada gradske uprave zadovoljava najosnovniji nivo pristupačnosti betonskom rampom koja omogućava prilaz osobama u kolicima.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dirty="0"/>
              <a:t> Na zgradi postoji QR informativni kod koji, nakon što se skenira, prikazuje stranicu koja je  nedostupna.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dirty="0"/>
              <a:t> Na ulazu ne postoji nikakva vrsta pomoćnih ili informativnih ploča za osobe s invaliditetom.</a:t>
            </a:r>
          </a:p>
          <a:p>
            <a:pPr marL="0" indent="0">
              <a:buNone/>
            </a:pPr>
            <a:endParaRPr lang="hr-HR" sz="24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DFA44FA-2A73-6E0B-B33A-DD9EEAAAB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50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4" name="Rectangle 7176">
            <a:extLst>
              <a:ext uri="{FF2B5EF4-FFF2-40B4-BE49-F238E27FC236}">
                <a16:creationId xmlns:a16="http://schemas.microsoft.com/office/drawing/2014/main" id="{73B90B8B-F76B-4130-8370-38033EEAC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8396E-B268-A0B6-5D7F-F0FEFF00F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Policijska postaja Solin:</a:t>
            </a:r>
            <a:br>
              <a:rPr lang="en-US"/>
            </a:br>
            <a:endParaRPr 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FE9D77B2-DD15-95C0-8D48-575BE7389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999" y="581098"/>
            <a:ext cx="4020297" cy="247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75" name="Straight Connector 7178">
            <a:extLst>
              <a:ext uri="{FF2B5EF4-FFF2-40B4-BE49-F238E27FC236}">
                <a16:creationId xmlns:a16="http://schemas.microsoft.com/office/drawing/2014/main" id="{C2D93264-3FF9-4175-A7FA-F927F0F77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>
            <a:extLst>
              <a:ext uri="{FF2B5EF4-FFF2-40B4-BE49-F238E27FC236}">
                <a16:creationId xmlns:a16="http://schemas.microsoft.com/office/drawing/2014/main" id="{B2797ADB-731B-95FC-A9CD-D33339B2C3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999" y="3218101"/>
            <a:ext cx="4020296" cy="247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C148A3-DF2C-BA26-986B-93F15E1598CF}"/>
              </a:ext>
            </a:extLst>
          </p:cNvPr>
          <p:cNvSpPr txBox="1"/>
          <p:nvPr/>
        </p:nvSpPr>
        <p:spPr>
          <a:xfrm>
            <a:off x="5144679" y="2198914"/>
            <a:ext cx="6405063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ulazu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/>
              <a:t>u </a:t>
            </a:r>
            <a:r>
              <a:rPr lang="hr-HR" dirty="0" err="1"/>
              <a:t>P</a:t>
            </a:r>
            <a:r>
              <a:rPr lang="en-US" dirty="0" err="1"/>
              <a:t>olicijsku</a:t>
            </a:r>
            <a:r>
              <a:rPr lang="en-US" dirty="0"/>
              <a:t> </a:t>
            </a:r>
            <a:r>
              <a:rPr lang="en-US" dirty="0" err="1"/>
              <a:t>postaju</a:t>
            </a:r>
            <a:r>
              <a:rPr lang="en-US" dirty="0"/>
              <a:t> </a:t>
            </a:r>
            <a:r>
              <a:rPr lang="en-US" dirty="0" err="1"/>
              <a:t>nalazi</a:t>
            </a:r>
            <a:r>
              <a:rPr lang="en-US" dirty="0"/>
              <a:t> se </a:t>
            </a:r>
            <a:r>
              <a:rPr lang="en-US" dirty="0" err="1"/>
              <a:t>betonska</a:t>
            </a:r>
            <a:r>
              <a:rPr lang="en-US" dirty="0"/>
              <a:t> rampa </a:t>
            </a:r>
            <a:r>
              <a:rPr lang="en-US" dirty="0" err="1"/>
              <a:t>prikladna</a:t>
            </a:r>
            <a:r>
              <a:rPr lang="en-US" dirty="0"/>
              <a:t> za </a:t>
            </a:r>
            <a:r>
              <a:rPr lang="en-US" dirty="0" err="1"/>
              <a:t>fizičke</a:t>
            </a:r>
            <a:r>
              <a:rPr lang="en-US" dirty="0"/>
              <a:t> </a:t>
            </a:r>
            <a:r>
              <a:rPr lang="en-US" dirty="0" err="1"/>
              <a:t>invalide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slijepe</a:t>
            </a:r>
            <a:r>
              <a:rPr lang="en-US" dirty="0"/>
              <a:t> </a:t>
            </a:r>
            <a:r>
              <a:rPr lang="en-US" dirty="0" err="1"/>
              <a:t>osobe</a:t>
            </a:r>
            <a:r>
              <a:rPr lang="en-US" dirty="0"/>
              <a:t>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/>
              <a:t> Problem </a:t>
            </a:r>
            <a:r>
              <a:rPr lang="en-US" dirty="0" err="1"/>
              <a:t>nastaje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nogostupu</a:t>
            </a:r>
            <a:r>
              <a:rPr lang="en-US" dirty="0"/>
              <a:t> s </a:t>
            </a:r>
            <a:r>
              <a:rPr lang="en-US" dirty="0" err="1"/>
              <a:t>kojega</a:t>
            </a:r>
            <a:r>
              <a:rPr lang="en-US" dirty="0"/>
              <a:t> je </a:t>
            </a:r>
            <a:r>
              <a:rPr lang="en-US" dirty="0" err="1"/>
              <a:t>jedini</a:t>
            </a:r>
            <a:r>
              <a:rPr lang="en-US" dirty="0"/>
              <a:t> put do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rampe</a:t>
            </a:r>
            <a:r>
              <a:rPr lang="en-US" dirty="0"/>
              <a:t> </a:t>
            </a:r>
            <a:r>
              <a:rPr lang="en-US" dirty="0" err="1"/>
              <a:t>niz</a:t>
            </a:r>
            <a:r>
              <a:rPr lang="en-US" dirty="0"/>
              <a:t> </a:t>
            </a:r>
            <a:r>
              <a:rPr lang="en-US" dirty="0" err="1"/>
              <a:t>stepenice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nemaju</a:t>
            </a:r>
            <a:r>
              <a:rPr lang="en-US" dirty="0"/>
              <a:t> </a:t>
            </a:r>
            <a:r>
              <a:rPr lang="hr-HR" dirty="0"/>
              <a:t>platformu za invalide</a:t>
            </a:r>
            <a:r>
              <a:rPr lang="en-US" dirty="0"/>
              <a:t>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 err="1"/>
              <a:t>Postoje</a:t>
            </a:r>
            <a:r>
              <a:rPr lang="en-US" dirty="0"/>
              <a:t> </a:t>
            </a:r>
            <a:r>
              <a:rPr lang="en-US" dirty="0" err="1"/>
              <a:t>još</a:t>
            </a:r>
            <a:r>
              <a:rPr lang="en-US" dirty="0"/>
              <a:t> </a:t>
            </a:r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neadekvatna</a:t>
            </a:r>
            <a:r>
              <a:rPr lang="en-US" dirty="0"/>
              <a:t> </a:t>
            </a:r>
            <a:r>
              <a:rPr lang="en-US" dirty="0" err="1"/>
              <a:t>potencijalna</a:t>
            </a:r>
            <a:r>
              <a:rPr lang="en-US" dirty="0"/>
              <a:t> </a:t>
            </a:r>
            <a:r>
              <a:rPr lang="en-US" dirty="0" err="1"/>
              <a:t>prilaza</a:t>
            </a:r>
            <a:r>
              <a:rPr lang="hr-HR" dirty="0"/>
              <a:t> :</a:t>
            </a:r>
            <a:r>
              <a:rPr lang="en-US" dirty="0"/>
              <a:t> </a:t>
            </a:r>
            <a:endParaRPr lang="hr-HR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hr-HR" dirty="0"/>
              <a:t> - s</a:t>
            </a:r>
            <a:r>
              <a:rPr lang="en-US" dirty="0"/>
              <a:t> </a:t>
            </a:r>
            <a:r>
              <a:rPr lang="en-US" dirty="0" err="1"/>
              <a:t>lijeve</a:t>
            </a:r>
            <a:r>
              <a:rPr lang="en-US" dirty="0"/>
              <a:t> </a:t>
            </a:r>
            <a:r>
              <a:rPr lang="en-US" dirty="0" err="1"/>
              <a:t>strane</a:t>
            </a:r>
            <a:r>
              <a:rPr lang="en-US" dirty="0"/>
              <a:t> </a:t>
            </a:r>
            <a:r>
              <a:rPr lang="en-US" dirty="0" err="1"/>
              <a:t>postoji</a:t>
            </a:r>
            <a:r>
              <a:rPr lang="en-US" dirty="0"/>
              <a:t> </a:t>
            </a:r>
            <a:r>
              <a:rPr lang="en-US" dirty="0" err="1"/>
              <a:t>mogućnost</a:t>
            </a:r>
            <a:r>
              <a:rPr lang="en-US" dirty="0"/>
              <a:t> da se </a:t>
            </a:r>
            <a:r>
              <a:rPr lang="en-US" dirty="0" err="1"/>
              <a:t>cestom</a:t>
            </a:r>
            <a:r>
              <a:rPr lang="en-US" dirty="0"/>
              <a:t> </a:t>
            </a:r>
            <a:r>
              <a:rPr lang="en-US" dirty="0" err="1"/>
              <a:t>dođe</a:t>
            </a:r>
            <a:r>
              <a:rPr lang="en-US" dirty="0"/>
              <a:t> do </a:t>
            </a:r>
            <a:r>
              <a:rPr lang="en-US" dirty="0" err="1"/>
              <a:t>zemljanog</a:t>
            </a:r>
            <a:r>
              <a:rPr lang="en-US" dirty="0"/>
              <a:t> </a:t>
            </a:r>
            <a:r>
              <a:rPr lang="en-US" dirty="0" err="1"/>
              <a:t>prolaza</a:t>
            </a:r>
            <a:r>
              <a:rPr lang="en-US" dirty="0"/>
              <a:t> </a:t>
            </a:r>
            <a:r>
              <a:rPr lang="en-US" dirty="0" err="1"/>
              <a:t>kojim</a:t>
            </a:r>
            <a:r>
              <a:rPr lang="en-US" dirty="0"/>
              <a:t> se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doći</a:t>
            </a:r>
            <a:r>
              <a:rPr lang="en-US" dirty="0"/>
              <a:t> do </a:t>
            </a:r>
            <a:r>
              <a:rPr lang="en-US" dirty="0" err="1"/>
              <a:t>pročelja</a:t>
            </a:r>
            <a:r>
              <a:rPr lang="en-US" dirty="0"/>
              <a:t> </a:t>
            </a:r>
            <a:r>
              <a:rPr lang="en-US" dirty="0" err="1"/>
              <a:t>zgrade</a:t>
            </a:r>
            <a:r>
              <a:rPr lang="en-US" dirty="0"/>
              <a:t> </a:t>
            </a:r>
            <a:r>
              <a:rPr lang="en-US" dirty="0" err="1"/>
              <a:t>gdje</a:t>
            </a:r>
            <a:r>
              <a:rPr lang="en-US" dirty="0"/>
              <a:t> se </a:t>
            </a:r>
            <a:r>
              <a:rPr lang="en-US" dirty="0" err="1"/>
              <a:t>nalazi</a:t>
            </a:r>
            <a:r>
              <a:rPr lang="en-US" dirty="0"/>
              <a:t> rampa,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se </a:t>
            </a:r>
            <a:r>
              <a:rPr lang="en-US" dirty="0" err="1"/>
              <a:t>prije</a:t>
            </a:r>
            <a:r>
              <a:rPr lang="en-US" dirty="0"/>
              <a:t> </a:t>
            </a:r>
            <a:r>
              <a:rPr lang="en-US" dirty="0" err="1"/>
              <a:t>rampe</a:t>
            </a:r>
            <a:r>
              <a:rPr lang="en-US" dirty="0"/>
              <a:t> </a:t>
            </a:r>
            <a:r>
              <a:rPr lang="en-US" dirty="0" err="1"/>
              <a:t>treba</a:t>
            </a:r>
            <a:r>
              <a:rPr lang="en-US" dirty="0"/>
              <a:t> </a:t>
            </a:r>
            <a:r>
              <a:rPr lang="en-US" dirty="0" err="1"/>
              <a:t>popeti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jednu</a:t>
            </a:r>
            <a:r>
              <a:rPr lang="en-US" dirty="0"/>
              <a:t> </a:t>
            </a:r>
            <a:r>
              <a:rPr lang="en-US" dirty="0" err="1"/>
              <a:t>stepenicu</a:t>
            </a:r>
            <a:endParaRPr lang="hr-HR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/>
              <a:t> </a:t>
            </a:r>
            <a:r>
              <a:rPr lang="hr-HR" dirty="0"/>
              <a:t>- s</a:t>
            </a:r>
            <a:r>
              <a:rPr lang="en-US" dirty="0" err="1"/>
              <a:t>lična</a:t>
            </a:r>
            <a:r>
              <a:rPr lang="en-US" dirty="0"/>
              <a:t> je </a:t>
            </a:r>
            <a:r>
              <a:rPr lang="en-US" dirty="0" err="1"/>
              <a:t>situacija</a:t>
            </a:r>
            <a:r>
              <a:rPr lang="en-US" dirty="0"/>
              <a:t> s </a:t>
            </a:r>
            <a:r>
              <a:rPr lang="en-US" dirty="0" err="1"/>
              <a:t>desne</a:t>
            </a:r>
            <a:r>
              <a:rPr lang="en-US" dirty="0"/>
              <a:t> </a:t>
            </a:r>
            <a:r>
              <a:rPr lang="en-US" dirty="0" err="1"/>
              <a:t>strane</a:t>
            </a:r>
            <a:r>
              <a:rPr lang="en-US" dirty="0"/>
              <a:t> </a:t>
            </a:r>
            <a:r>
              <a:rPr lang="en-US" dirty="0" err="1"/>
              <a:t>postaje</a:t>
            </a:r>
            <a:r>
              <a:rPr lang="en-US" dirty="0"/>
              <a:t>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Pomoć</a:t>
            </a:r>
            <a:r>
              <a:rPr lang="en-US" dirty="0"/>
              <a:t> za </a:t>
            </a:r>
            <a:r>
              <a:rPr lang="en-US" dirty="0" err="1"/>
              <a:t>nagluhe</a:t>
            </a:r>
            <a:r>
              <a:rPr lang="en-US" dirty="0"/>
              <a:t>, </a:t>
            </a:r>
            <a:r>
              <a:rPr lang="en-US" dirty="0" err="1"/>
              <a:t>gluhe</a:t>
            </a:r>
            <a:r>
              <a:rPr lang="hr-HR" dirty="0"/>
              <a:t>, </a:t>
            </a:r>
            <a:r>
              <a:rPr lang="en-US" dirty="0"/>
              <a:t> </a:t>
            </a:r>
            <a:r>
              <a:rPr lang="en-US" dirty="0" err="1"/>
              <a:t>gluhonijeme</a:t>
            </a:r>
            <a:r>
              <a:rPr lang="en-US" dirty="0"/>
              <a:t> </a:t>
            </a:r>
            <a:r>
              <a:rPr lang="hr-HR" dirty="0"/>
              <a:t> i slabovidne</a:t>
            </a:r>
            <a:r>
              <a:rPr lang="en-US" dirty="0"/>
              <a:t> </a:t>
            </a:r>
            <a:r>
              <a:rPr lang="en-US" dirty="0" err="1"/>
              <a:t>osobe</a:t>
            </a:r>
            <a:r>
              <a:rPr lang="en-US" dirty="0"/>
              <a:t> u </a:t>
            </a:r>
            <a:r>
              <a:rPr lang="hr-HR" dirty="0" err="1"/>
              <a:t>P</a:t>
            </a:r>
            <a:r>
              <a:rPr lang="en-US" dirty="0" err="1"/>
              <a:t>olicijskoj</a:t>
            </a:r>
            <a:r>
              <a:rPr lang="en-US" dirty="0"/>
              <a:t> </a:t>
            </a:r>
            <a:r>
              <a:rPr lang="en-US" dirty="0" err="1"/>
              <a:t>postaji</a:t>
            </a:r>
            <a:r>
              <a:rPr lang="en-US" dirty="0"/>
              <a:t>  ne</a:t>
            </a:r>
            <a:r>
              <a:rPr lang="hr-HR" dirty="0"/>
              <a:t> </a:t>
            </a:r>
            <a:r>
              <a:rPr lang="en-US" dirty="0" err="1"/>
              <a:t>postoj</a:t>
            </a:r>
            <a:r>
              <a:rPr lang="hr-HR" dirty="0"/>
              <a:t>i </a:t>
            </a:r>
            <a:r>
              <a:rPr lang="en-US" dirty="0"/>
              <a:t>. </a:t>
            </a:r>
          </a:p>
        </p:txBody>
      </p:sp>
      <p:sp>
        <p:nvSpPr>
          <p:cNvPr id="7176" name="Rectangle 7180">
            <a:extLst>
              <a:ext uri="{FF2B5EF4-FFF2-40B4-BE49-F238E27FC236}">
                <a16:creationId xmlns:a16="http://schemas.microsoft.com/office/drawing/2014/main" id="{91C67939-3FD0-4B45-8AA4-9FE55C7E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3" name="Rectangle 7182">
            <a:extLst>
              <a:ext uri="{FF2B5EF4-FFF2-40B4-BE49-F238E27FC236}">
                <a16:creationId xmlns:a16="http://schemas.microsoft.com/office/drawing/2014/main" id="{0981A96A-A87C-4F87-845A-3B0A6529F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0554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BD6300-DB17-903F-3F31-1E0819C92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hr-HR"/>
              <a:t>Uvod: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B7BCE0-82AB-6654-7557-D906CA190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73" y="1806561"/>
            <a:ext cx="5451627" cy="3670179"/>
          </a:xfrm>
          <a:prstGeom prst="rect">
            <a:avLst/>
          </a:prstGeom>
        </p:spPr>
      </p:pic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4F813-58CE-4F26-B808-0591B9BCD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Cilj ovog projekta je pomoć osobama s invaliditetom, kako bi imali uvid u pristupačnost javnih ustanova i turističkih objekata koji se nalze na podrjučju Grada Solina.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Svrha ovog projekta je  da napravljena mapa pristupačnosti i ova prezentacija koriste kao pomoć i orijentacijsko sredstvo svim zainteresiranima, a to su pretežno osobe s invaliditetom, starije osobe i drugi koji žive ili pak turistički ili poslovno posječuju Grad Solin.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721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D8E0A-DB12-AFEA-8337-E93285BCD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008" y="144911"/>
            <a:ext cx="3705677" cy="16071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Hrvatska </a:t>
            </a:r>
            <a:r>
              <a:rPr lang="en-US" sz="4400" dirty="0" err="1"/>
              <a:t>pošta</a:t>
            </a:r>
            <a:r>
              <a:rPr lang="en-US" sz="4400" dirty="0"/>
              <a:t> u </a:t>
            </a:r>
            <a:r>
              <a:rPr lang="hr-HR" sz="4400" dirty="0" err="1"/>
              <a:t>G</a:t>
            </a:r>
            <a:r>
              <a:rPr lang="en-US" sz="4400" dirty="0" err="1"/>
              <a:t>radu</a:t>
            </a:r>
            <a:r>
              <a:rPr lang="en-US" sz="4400" dirty="0"/>
              <a:t> </a:t>
            </a:r>
            <a:r>
              <a:rPr lang="en-US" sz="4400" dirty="0" err="1"/>
              <a:t>Solinu</a:t>
            </a:r>
            <a:endParaRPr lang="en-US" sz="44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E5626F9-0DE1-3AF8-3275-348960B8B3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4DCB57-5C1B-6D72-08FB-EA06875D78D8}"/>
              </a:ext>
            </a:extLst>
          </p:cNvPr>
          <p:cNvSpPr txBox="1"/>
          <p:nvPr/>
        </p:nvSpPr>
        <p:spPr>
          <a:xfrm>
            <a:off x="640080" y="2872899"/>
            <a:ext cx="4243589" cy="3566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Glavna</a:t>
            </a:r>
            <a:r>
              <a:rPr lang="en-US" sz="2000" dirty="0"/>
              <a:t> </a:t>
            </a:r>
            <a:r>
              <a:rPr lang="en-US" sz="2000" dirty="0" err="1"/>
              <a:t>gradska</a:t>
            </a:r>
            <a:r>
              <a:rPr lang="en-US" sz="2000" dirty="0"/>
              <a:t> </a:t>
            </a:r>
            <a:r>
              <a:rPr lang="en-US" sz="2000" dirty="0" err="1"/>
              <a:t>pošta</a:t>
            </a:r>
            <a:r>
              <a:rPr lang="en-US" sz="2000" dirty="0"/>
              <a:t> u </a:t>
            </a:r>
            <a:r>
              <a:rPr lang="en-US" sz="2000" dirty="0" err="1"/>
              <a:t>Zvonimirovoj</a:t>
            </a:r>
            <a:r>
              <a:rPr lang="en-US" sz="2000" dirty="0"/>
              <a:t> </a:t>
            </a:r>
            <a:r>
              <a:rPr lang="en-US" sz="2000" dirty="0" err="1"/>
              <a:t>ulici</a:t>
            </a:r>
            <a:r>
              <a:rPr lang="en-US" sz="2000" dirty="0"/>
              <a:t> </a:t>
            </a:r>
            <a:r>
              <a:rPr lang="en-US" sz="2000" dirty="0" err="1"/>
              <a:t>nema</a:t>
            </a:r>
            <a:r>
              <a:rPr lang="en-US" sz="2000" dirty="0"/>
              <a:t> </a:t>
            </a:r>
            <a:r>
              <a:rPr lang="en-US" sz="2000" dirty="0" err="1"/>
              <a:t>adekvatan</a:t>
            </a:r>
            <a:r>
              <a:rPr lang="en-US" sz="2000" dirty="0"/>
              <a:t> </a:t>
            </a:r>
            <a:r>
              <a:rPr lang="en-US" sz="2000" dirty="0" err="1"/>
              <a:t>pristup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invalide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slijepe</a:t>
            </a:r>
            <a:r>
              <a:rPr lang="en-US" sz="2000" dirty="0"/>
              <a:t> </a:t>
            </a:r>
            <a:r>
              <a:rPr lang="en-US" sz="2000" dirty="0" err="1"/>
              <a:t>osobe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dvije</a:t>
            </a:r>
            <a:r>
              <a:rPr lang="en-US" sz="2000" dirty="0"/>
              <a:t> od tri </a:t>
            </a:r>
            <a:r>
              <a:rPr lang="en-US" sz="2000" dirty="0" err="1"/>
              <a:t>strane</a:t>
            </a:r>
            <a:r>
              <a:rPr lang="en-US" sz="2000" dirty="0"/>
              <a:t>.</a:t>
            </a:r>
            <a:endParaRPr lang="hr-HR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r-HR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S </a:t>
            </a:r>
            <a:r>
              <a:rPr lang="en-US" sz="2000" dirty="0" err="1"/>
              <a:t>jedne</a:t>
            </a:r>
            <a:r>
              <a:rPr lang="en-US" sz="2000" dirty="0"/>
              <a:t> </a:t>
            </a:r>
            <a:r>
              <a:rPr lang="en-US" sz="2000" dirty="0" err="1"/>
              <a:t>strane</a:t>
            </a:r>
            <a:r>
              <a:rPr lang="en-US" sz="2000" dirty="0"/>
              <a:t> </a:t>
            </a:r>
            <a:r>
              <a:rPr lang="en-US" sz="2000" dirty="0" err="1"/>
              <a:t>postoji</a:t>
            </a:r>
            <a:r>
              <a:rPr lang="en-US" sz="2000" dirty="0"/>
              <a:t> </a:t>
            </a:r>
            <a:r>
              <a:rPr lang="en-US" sz="2000" dirty="0" err="1"/>
              <a:t>betonska</a:t>
            </a:r>
            <a:r>
              <a:rPr lang="en-US" sz="2000" dirty="0"/>
              <a:t> rampa </a:t>
            </a:r>
            <a:r>
              <a:rPr lang="en-US" sz="2000" dirty="0" err="1"/>
              <a:t>prikladna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</a:t>
            </a:r>
            <a:r>
              <a:rPr lang="en-US" sz="2000" dirty="0" err="1"/>
              <a:t>invalide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slijepe</a:t>
            </a:r>
            <a:r>
              <a:rPr lang="en-US" sz="2000" dirty="0"/>
              <a:t> </a:t>
            </a:r>
            <a:r>
              <a:rPr lang="en-US" sz="2000" dirty="0" err="1"/>
              <a:t>osobe</a:t>
            </a:r>
            <a:r>
              <a:rPr lang="en-US" sz="2000" dirty="0"/>
              <a:t>. </a:t>
            </a:r>
            <a:endParaRPr lang="hr-HR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r-HR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000" dirty="0"/>
              <a:t>Brailleovo pismo i info ploče su nepostojane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01919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3B90B8B-F76B-4130-8370-38033EEAC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5ACF26-3132-9A59-7CBF-CD2917AC1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hr-HR" dirty="0"/>
              <a:t>Gradska knjižnica </a:t>
            </a:r>
            <a:r>
              <a:rPr lang="hr-HR" dirty="0">
                <a:solidFill>
                  <a:schemeClr val="tx1"/>
                </a:solidFill>
              </a:rPr>
              <a:t>Solin</a:t>
            </a:r>
            <a:br>
              <a:rPr lang="hr-HR" dirty="0">
                <a:solidFill>
                  <a:schemeClr val="tx1"/>
                </a:solidFill>
              </a:rPr>
            </a:br>
            <a:r>
              <a:rPr lang="hr-HR" dirty="0">
                <a:solidFill>
                  <a:schemeClr val="tx1"/>
                </a:solidFill>
              </a:rPr>
              <a:t> i  Teatrin: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B6592C-9226-BCAE-009A-374E41113C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99" y="581098"/>
            <a:ext cx="4020297" cy="247613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D93264-3FF9-4175-A7FA-F927F0F77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D894E0D-6AAC-3F00-27FE-75FD6AE740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99" y="3218101"/>
            <a:ext cx="4020296" cy="24761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47958-9CFF-9FA9-E882-0BD2789E3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U Gradskoj knjižnici djelatnici su educirani za rad s osobama s invaliditetom.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Knjižnica također posjeduje tehnološka pomagala za slabovidne osobe i knjige na brailleovom pismu.</a:t>
            </a:r>
          </a:p>
          <a:p>
            <a:pPr marL="0" indent="0">
              <a:buNone/>
            </a:pPr>
            <a:r>
              <a:rPr lang="hr-HR" dirty="0"/>
              <a:t>Nude usluge dostave knjiga svojim članovima koji nisu u mogućnosti doći do knjižnice. Arhitektonski je prilagođena ali ima jednu nisku stepenicu preko koje osobe s ograničenom mogućnošću kretanja mogu prijeći uz pomoć knjižničara.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Ispred knjižnice nalazi se i jedno parkirno mjesto za osobe s invaliditetom</a:t>
            </a:r>
          </a:p>
          <a:p>
            <a:endParaRPr lang="hr-H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C67939-3FD0-4B45-8AA4-9FE55C7E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81A96A-A87C-4F87-845A-3B0A6529F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718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3B90B8B-F76B-4130-8370-38033EEAC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F053EE-EBA4-50DF-5811-927E2F7AF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hr-HR" dirty="0"/>
              <a:t>Gradina: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CA43BB-7CFB-CAB4-36B3-6F8AF3EFB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7" r="3" b="3"/>
          <a:stretch/>
        </p:blipFill>
        <p:spPr>
          <a:xfrm>
            <a:off x="633999" y="581098"/>
            <a:ext cx="4020297" cy="247613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D93264-3FF9-4175-A7FA-F927F0F77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6B08F0-D0E3-B921-28EB-0244C2524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77" r="1" b="1"/>
          <a:stretch/>
        </p:blipFill>
        <p:spPr>
          <a:xfrm>
            <a:off x="633999" y="3218101"/>
            <a:ext cx="4020296" cy="247613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33D47A-1843-89C7-5673-53CB24D07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Tvrđava u Solinu, predstavlja zaštićeno kulturno dobro.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Mjesto  za održavanje koncerata i raznih događaja.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Nepristupačna teško pokretnim osobama.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Ne postoji nikakva vrsta pomoćnih ili informativnih ploča za osobe s invaliditetom.</a:t>
            </a:r>
          </a:p>
          <a:p>
            <a:endParaRPr lang="hr-HR" dirty="0"/>
          </a:p>
          <a:p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C67939-3FD0-4B45-8AA4-9FE55C7E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81A96A-A87C-4F87-845A-3B0A6529F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91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A2676-F890-A5CE-F4F9-39474DF51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hr-HR" sz="4800" dirty="0"/>
              <a:t>Osnovna škola Vjekoslava Paraća: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C6868-4C67-11E6-0BB8-D18691FCB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1960775"/>
            <a:ext cx="5013250" cy="4278184"/>
          </a:xfrm>
        </p:spPr>
        <p:txBody>
          <a:bodyPr anchor="ctr"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1600" dirty="0"/>
              <a:t>Škola je izgrađena 1970. godine</a:t>
            </a:r>
          </a:p>
          <a:p>
            <a:pPr marL="0" indent="0">
              <a:buNone/>
            </a:pPr>
            <a:r>
              <a:rPr lang="hr-HR" sz="1600" dirty="0"/>
              <a:t>Zbog starosti gradnje, objekti škole nisu prilagođeni za pristup osobama s invaliditetom.</a:t>
            </a:r>
          </a:p>
          <a:p>
            <a:pPr>
              <a:buFont typeface="Wingdings" panose="05000000000000000000" pitchFamily="2" charset="2"/>
              <a:buChar char="§"/>
            </a:pPr>
            <a:endParaRPr lang="hr-HR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hr-HR" sz="1600" dirty="0"/>
              <a:t>U sklopu izrade projekta rekonstrukcije i dogradnje škole koji je obavljen planirana je potpuna prilagodba za osobe s invaliditetom (ulaz, rampa, lift, prilagođeni wc-i i sl.).</a:t>
            </a:r>
          </a:p>
          <a:p>
            <a:pPr>
              <a:buFont typeface="Wingdings" panose="05000000000000000000" pitchFamily="2" charset="2"/>
              <a:buChar char="§"/>
            </a:pPr>
            <a:endParaRPr lang="hr-HR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hr-HR" sz="1600" dirty="0"/>
              <a:t>Osim navedenog planirana je i gradnja učionice za održavanje nastave s učenicima u posebnom razrednom odjelu koji bi se formirao u školi.</a:t>
            </a:r>
          </a:p>
          <a:p>
            <a:pPr>
              <a:buFont typeface="Wingdings" panose="05000000000000000000" pitchFamily="2" charset="2"/>
              <a:buChar char="§"/>
            </a:pPr>
            <a:endParaRPr lang="hr-HR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hr-HR" sz="1600" dirty="0"/>
              <a:t>Trenutno u okruženju objekta škole postoji parkirno mjesto rezervirano i označeno za osobe s invaliditetom.</a:t>
            </a:r>
          </a:p>
          <a:p>
            <a:pPr>
              <a:buFont typeface="Wingdings" panose="05000000000000000000" pitchFamily="2" charset="2"/>
              <a:buChar char="§"/>
            </a:pPr>
            <a:endParaRPr lang="hr-HR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hr-HR" sz="1600" dirty="0"/>
              <a:t> Škola ima ekipiranu stručnu službu (pedagog, psiholog i logoped) koji rade s učenicima, a posebno s učenicima s teškoćama u razvoju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050" dirty="0">
                <a:solidFill>
                  <a:srgbClr val="FF0000"/>
                </a:solidFill>
              </a:rPr>
              <a:t>Djeci s TUR je osiguran pomoćnik u nastavi</a:t>
            </a:r>
          </a:p>
          <a:p>
            <a:pPr>
              <a:buFont typeface="Wingdings" panose="05000000000000000000" pitchFamily="2" charset="2"/>
              <a:buChar char="§"/>
            </a:pPr>
            <a:endParaRPr lang="hr-HR" sz="1100" dirty="0"/>
          </a:p>
          <a:p>
            <a:endParaRPr lang="hr-HR" sz="1600" dirty="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F8DFA6E8-CF47-86D5-4B70-9589A0CA5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11532" y="3053808"/>
            <a:ext cx="5150277" cy="257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9E825-8B0A-CC92-C79B-C64EDDA13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hr-HR" sz="4100" dirty="0"/>
              <a:t>Osnovna škola kralja Zvonimira: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6568C-1D43-04EA-A8B2-AE55F08FF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26" name="Straight Connector 19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CA42C-5F04-7025-930C-925C83386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3"/>
            <a:ext cx="3690257" cy="3890802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1800" dirty="0"/>
              <a:t>Škola je izgrađena 2018. godine.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800" dirty="0"/>
              <a:t>Osnovna škola kralja Zvonimira ima adekvatan pristup osobama s invaliditetom, bez obzira je li riječ o učenicima, djelatnicima ili gostima škole. Škola posjeduje lift, sanitarne čvorove prilagođene invalidnim osobama i parkirna mjesta za osobe s invaliditetom u garaži Škole i na vanjskom parkiralištu.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800" dirty="0"/>
              <a:t>Što se pak tiče stručne osobe za pomoć slabovidnim i slijepim osobama, te gluhim i nagluhim osobama škola nema stručnu osobu za pomoć osobama s navedenim poteškoćama, ali ima zaposlenu gluhonijemu djelatnicu. Pri komunikaciji s njom drugi djelatnici služe se aplikacijama na mobitelu.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800" dirty="0">
                <a:solidFill>
                  <a:srgbClr val="FF0000"/>
                </a:solidFill>
              </a:rPr>
              <a:t>Djeci s TUR je osiguran pomoćnik u nastavi</a:t>
            </a:r>
          </a:p>
          <a:p>
            <a:pPr>
              <a:buFont typeface="Wingdings" panose="05000000000000000000" pitchFamily="2" charset="2"/>
              <a:buChar char="§"/>
            </a:pPr>
            <a:endParaRPr lang="hr-HR" sz="1800" dirty="0"/>
          </a:p>
          <a:p>
            <a:endParaRPr lang="hr-HR" sz="1400" dirty="0"/>
          </a:p>
          <a:p>
            <a:endParaRPr lang="hr-HR" sz="1400" dirty="0"/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3765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053C16-9A49-E7BD-4FE1-1609A6E23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hr-HR" dirty="0"/>
              <a:t>Osnovna škola </a:t>
            </a:r>
            <a:br>
              <a:rPr lang="hr-HR" dirty="0"/>
            </a:br>
            <a:r>
              <a:rPr lang="hr-HR" dirty="0"/>
              <a:t>don Lovre Katića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AB31B-63C4-4098-40C9-77E501E40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2" y="1683557"/>
            <a:ext cx="5451627" cy="317084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96087-CFB5-5343-A659-93415EB49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Škola je izgrađena 1960. godine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Škola posjeduje podiznu platformu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Pristupačno prizemlje za OSI s proširenim vratima za ulaz u  učionica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Invalidski Wc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tx1"/>
                </a:solidFill>
              </a:rPr>
              <a:t>Djeci s TUR je osiguran pomoćnik u nastavi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393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76CB5-C4FF-D183-0AB8-95A387EF2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hr-HR" dirty="0"/>
              <a:t>Osnovna škola kraljice Jelene: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C814B-B362-FD02-C7A0-A7573E9DB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Škola je izgrađena 2006. godine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Osnovna škola kraljice Jelene broji preko 1000 učenika. Škola je bez arhitektonskih barijera, osiguran je pristup školi vozilom, u školi postoji  lift i toalet prilagođen za invalide.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Osigurano parkirno mjesto za invalide je nepostojano.U školu se uključuju djeca s poteškoćama u razvoju i integrira ih se zajedno s ostalim učenicima urednog razvoja. Za djecu koja ostvaruju to pravo, osigurana je i podrška pomoćnika u nastavi/stručno komunikacijskog posrednika.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 Škola surađuje s vanjskim institucijama i udrugama, a sve u cilju što bolje integracije naših učenika. U stručnoj službi škole rade pedagog, psiholog i socijalni pedagog.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tx1"/>
                </a:solidFill>
              </a:rPr>
              <a:t>Djeci s TUR je osiguran pomoćnik u nastavi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BC082-C821-BBE4-1F9F-8BCBB1415F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0570" y="1916318"/>
            <a:ext cx="3438613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5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0CE59-703F-D664-DC98-E47DF842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097280"/>
            <a:ext cx="3796306" cy="4666207"/>
          </a:xfrm>
        </p:spPr>
        <p:txBody>
          <a:bodyPr anchor="ctr">
            <a:normAutofit/>
          </a:bodyPr>
          <a:lstStyle/>
          <a:p>
            <a:r>
              <a:rPr lang="hr-HR" sz="4800" dirty="0"/>
              <a:t>Hoteli: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57460EB-303E-5340-652D-375F8CE248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3767056"/>
              </p:ext>
            </p:extLst>
          </p:nvPr>
        </p:nvGraphicFramePr>
        <p:xfrm>
          <a:off x="5431536" y="1014153"/>
          <a:ext cx="5918184" cy="4979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470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247D5-9796-6CCC-E052-1528DB0F2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719" y="893887"/>
            <a:ext cx="5279408" cy="1128068"/>
          </a:xfrm>
        </p:spPr>
        <p:txBody>
          <a:bodyPr anchor="ctr">
            <a:normAutofit/>
          </a:bodyPr>
          <a:lstStyle/>
          <a:p>
            <a:r>
              <a:rPr lang="hr-HR" sz="4000"/>
              <a:t>Hotel President: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14188-F287-E7E8-8C05-447B26F8B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2000" dirty="0"/>
              <a:t>Hotel President posjeduje dvije sobe potpuno opremljene za teško pokretne osobe, posjeduje i lift, te parking mjesta za osobe s invaliditetom.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000" dirty="0"/>
              <a:t>Osoblje nije osposobljeno za razgovor s gluhonijemim osobama, te ne poznaje brailleovo pismo.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000" dirty="0"/>
              <a:t>informacijske ploče za slijepe nisu prisutne unutar hotela.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CB776F-43AF-7DDC-FADB-BFA599989B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29530-7046-DB21-6097-094FD0EF6D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8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240C1-BB11-B237-9DDD-FE1A8E9ED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Hotel Salona Palace Solin: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972BBC-7EF2-49EF-4B4D-15162F9B7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248" y="645106"/>
            <a:ext cx="5413515" cy="524774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BD92432-D538-FA9A-06CF-B809945D2F96}"/>
              </a:ext>
            </a:extLst>
          </p:cNvPr>
          <p:cNvSpPr txBox="1"/>
          <p:nvPr/>
        </p:nvSpPr>
        <p:spPr>
          <a:xfrm>
            <a:off x="6411684" y="2198914"/>
            <a:ext cx="5127172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571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Unutar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hotela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Salona Palace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sobe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pristuapačne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posjeduju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lift,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dvije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sobe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prenamijenjene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sobe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osobe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invaliditetom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osoblje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nije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osposobljeno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razgovor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gluhonjemim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osobama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hotelu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postoje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natpisi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brailleovim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pismom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.</a:t>
            </a:r>
          </a:p>
          <a:p>
            <a:pPr marL="571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Informacijske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ploče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slijepe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također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nisu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prisutne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unutar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hotela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Omogučena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parking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mjesta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osobe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invaliditetom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2355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0A9CF9-4478-1823-07AC-C8AAD08C5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hr-HR" sz="3600" dirty="0">
                <a:solidFill>
                  <a:srgbClr val="FFFFFF"/>
                </a:solidFill>
              </a:rPr>
              <a:t>Zašto je važna pristupačnost za osobe s invaliditetom?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4C6610D-5963-E9CE-A8A1-17D31F9A68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1824966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187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319BC-5665-EFEF-3332-9041488E5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hr-HR" dirty="0"/>
              <a:t>Plaže: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CAA6A-EC7F-C196-9761-F50FA1283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77" y="1845734"/>
            <a:ext cx="3837337" cy="4023360"/>
          </a:xfrm>
        </p:spPr>
        <p:txBody>
          <a:bodyPr>
            <a:normAutofit/>
          </a:bodyPr>
          <a:lstStyle/>
          <a:p>
            <a:r>
              <a:rPr lang="hr-HR" dirty="0"/>
              <a:t>Kupalište Mramorna: 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EA7C9-39EF-0329-524F-CEB1DA1E89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561" y="2432296"/>
            <a:ext cx="3135109" cy="2850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8BC1B-27D3-F3E8-529A-2A1BFF5EEBAF}"/>
              </a:ext>
            </a:extLst>
          </p:cNvPr>
          <p:cNvSpPr txBox="1"/>
          <p:nvPr/>
        </p:nvSpPr>
        <p:spPr>
          <a:xfrm>
            <a:off x="7324626" y="1843814"/>
            <a:ext cx="2916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Plaža Kosica: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450DAE-39D6-D25E-CDF0-93BEB8DCCB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588" y="2432296"/>
            <a:ext cx="3689023" cy="285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1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2BC9F-A479-A05E-75A6-BBD2CA40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hr-HR" dirty="0"/>
              <a:t>Kupalište Mramorna: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044482-1B70-2E2D-C738-9C7EDA63D2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49553-DC2E-44F1-2BCD-CDD73C428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Nepristupačno kupalište teškopokretnim osobama.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Onečišćeno more.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2019. provedena ekološka akcija čišćenja podmorja uz podršku grada Solina i Turističke zajendice grada Solina.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Uz entuzijazam starosjedioca i dobre volje građana plaža se održava.</a:t>
            </a:r>
          </a:p>
        </p:txBody>
      </p:sp>
    </p:spTree>
    <p:extLst>
      <p:ext uri="{BB962C8B-B14F-4D97-AF65-F5344CB8AC3E}">
        <p14:creationId xmlns:p14="http://schemas.microsoft.com/office/powerpoint/2010/main" val="67615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B9E3C-7158-3EA6-8D17-DD3F92F1E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16835"/>
            <a:ext cx="3100136" cy="2103875"/>
          </a:xfrm>
        </p:spPr>
        <p:txBody>
          <a:bodyPr>
            <a:normAutofit/>
          </a:bodyPr>
          <a:lstStyle/>
          <a:p>
            <a:r>
              <a:rPr lang="hr-HR" sz="3600" dirty="0"/>
              <a:t>Plaža Kosica: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17C8F9-3F6C-2CFF-C011-A052D7706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736574"/>
            <a:ext cx="3084844" cy="336604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1500" dirty="0"/>
              <a:t>Plaža kosica smještena je u Vranjicu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500" dirty="0"/>
              <a:t>Kao i druge plaže na podrjučju  loše je održavana, te nema pristup osobama s invaliditetom.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500" dirty="0"/>
              <a:t>Građani grada se nadaju sanaciji plaže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500" dirty="0"/>
              <a:t>Postoji opasnost od zagađenja azbestom zbog blizine nekadašnje tvornice Salonit Vranjic.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500" dirty="0"/>
              <a:t>2019. provedena ekološka akcija čišćenja podmorja uz podršku grada Solina i Turističke zajendice grada Solina.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sz="1500" dirty="0"/>
          </a:p>
          <a:p>
            <a:pPr>
              <a:buFont typeface="Wingdings" panose="05000000000000000000" pitchFamily="2" charset="2"/>
              <a:buChar char="§"/>
            </a:pPr>
            <a:endParaRPr lang="hr-HR" sz="15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CF5A35-0E3C-1555-0474-052487068A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4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0A9E6-1433-15FA-5390-449B481E9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 fontScale="90000"/>
          </a:bodyPr>
          <a:lstStyle/>
          <a:p>
            <a:r>
              <a:rPr lang="hr-HR"/>
              <a:t>Primjeri dobre prakse: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8DCB9D-B779-BA07-B469-B2D089495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2600" dirty="0"/>
              <a:t>Postavljanje „pomoć” dugmadi unutar javnih prostora i građevina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600" dirty="0"/>
              <a:t>Postavljanje informacijski ploča za lakše snalaženje osobama s invaliditetom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600" dirty="0"/>
              <a:t>Primjer dobre prakse je DM trgovina s dugmetom za pomoć kupcima s invaliditetom.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600" dirty="0"/>
              <a:t>Obučavanje zaposlenih osnovnih pojmova znakovnog jezika.</a:t>
            </a:r>
            <a:endParaRPr lang="en-US" sz="2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A04544-7AE0-FA8D-9F1F-C87BD1E9A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BD173F-D8FF-AA41-7272-1044BD726D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607" y="1"/>
            <a:ext cx="3592512" cy="320039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11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8F553-C826-A927-0D9C-1AB93C84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hr-HR" sz="3700" dirty="0"/>
              <a:t>Asistivne tehnologije: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BC5C0-67C7-723C-B63E-F941A00ED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1900" dirty="0"/>
              <a:t>Postoje još od davnih vremena kao oblik integracije osoba s invaliditetom u društvo.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900" dirty="0"/>
              <a:t>Primjerice, prva škola u svijetu za gluhe je bio Institut </a:t>
            </a:r>
            <a:r>
              <a:rPr lang="hr-HR" sz="1900" i="1" dirty="0"/>
              <a:t>National de Jeunes Sourds de Paris </a:t>
            </a:r>
            <a:r>
              <a:rPr lang="hr-HR" sz="1900" dirty="0"/>
              <a:t>koji je osnovan 1760. godine u Parizu.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900" dirty="0"/>
              <a:t>Prva škola za slijepe se otvara tek 1829. u Sjedinjenim Američkim Državama, a zove se </a:t>
            </a:r>
            <a:r>
              <a:rPr lang="hr-HR" sz="1900" i="1" dirty="0"/>
              <a:t>Perkins School for the Blind</a:t>
            </a:r>
            <a:r>
              <a:rPr lang="hr-HR" sz="1900" dirty="0"/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900" dirty="0"/>
              <a:t> Prva prava tehnologija je Brailleovo pismo koje je razvio Louis Braille 1824. godine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5540FB-9294-9A32-1849-6C063E8153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5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CE0D2-9B48-DF7D-62B3-F7F0195B5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38" y="799352"/>
            <a:ext cx="5388228" cy="1128068"/>
          </a:xfrm>
        </p:spPr>
        <p:txBody>
          <a:bodyPr anchor="ctr">
            <a:normAutofit/>
          </a:bodyPr>
          <a:lstStyle/>
          <a:p>
            <a:r>
              <a:rPr lang="hr-HR" sz="2800" dirty="0"/>
              <a:t>Prilagođavanje web stranica osobama s invaliditetom: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A0006-74AB-F830-3FD0-35E7F4786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1700" dirty="0"/>
              <a:t>Sastoji se od četiri glavna kriterija (zamjetljivost,operabilnost, razumljivost i robusnost)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700" dirty="0"/>
              <a:t>Kako zakonski standard za prilagođavanje web stranica ne postoji moramo se osloniti na programere i dizajnere pretežno na World Wide Web Consortium.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700" dirty="0"/>
              <a:t>U hrvatskoj su rijetke stranice prilagođene uz opciju promjene boja za osobe s oštečenjem vida.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700" dirty="0"/>
              <a:t>Kao primjer Web stranice Vlade, Dnevnik.hr-a i Sveučilišta u Splitu pokazuju puno mjesta zanapredak, no koraci u pravom smjeru su napravljeni.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E26D10-396E-057B-E35C-2F63FF870C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3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26B0F-9887-7CE7-F1FC-13C093882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52" y="356946"/>
            <a:ext cx="9392421" cy="1330841"/>
          </a:xfrm>
        </p:spPr>
        <p:txBody>
          <a:bodyPr>
            <a:normAutofit/>
          </a:bodyPr>
          <a:lstStyle/>
          <a:p>
            <a:r>
              <a:rPr lang="hr-HR" dirty="0"/>
              <a:t>Pregled web stranice grada Solina: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E1D1B-B8A7-CD0A-D717-5749F902E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497" y="2160655"/>
            <a:ext cx="5059485" cy="4338625"/>
          </a:xfrm>
        </p:spPr>
        <p:txBody>
          <a:bodyPr>
            <a:normAutofit/>
          </a:bodyPr>
          <a:lstStyle/>
          <a:p>
            <a:r>
              <a:rPr lang="hr-HR" sz="1600" dirty="0"/>
              <a:t>Na službenoj web stranici dodane su slijedeće mogućnosti za osobe s invaliditetom, a to su: uključivanje posebnog moda za pristupačnost, koji se nalazi na desnoj strani. Klikom na ikonu ostvaruje se mogućnost uključivanja </a:t>
            </a:r>
            <a:r>
              <a:rPr lang="hr-HR" sz="1600" dirty="0">
                <a:solidFill>
                  <a:srgbClr val="FF0000"/>
                </a:solidFill>
              </a:rPr>
              <a:t>visoko-kontrastne teme </a:t>
            </a:r>
            <a:r>
              <a:rPr lang="hr-HR" sz="1600" dirty="0"/>
              <a:t>i </a:t>
            </a:r>
            <a:r>
              <a:rPr lang="hr-HR" sz="1600" dirty="0">
                <a:solidFill>
                  <a:srgbClr val="FF0000"/>
                </a:solidFill>
              </a:rPr>
              <a:t>povećanje fonta </a:t>
            </a:r>
            <a:r>
              <a:rPr lang="hr-HR" sz="1600" dirty="0"/>
              <a:t>na stranici za osobe s oštećenjem vida i osobama s poteškoćama u učenju, a sve u namjeri da se i toj skupini potencijalnih korisnika omogući pristup dostupnim digitalnim sadržajima.</a:t>
            </a:r>
          </a:p>
          <a:p>
            <a:endParaRPr lang="hr-HR" sz="1600" dirty="0"/>
          </a:p>
          <a:p>
            <a:r>
              <a:rPr lang="hr-HR" sz="1600" dirty="0"/>
              <a:t>Riječ je o digitalnoj pristupačnosti koja omogućuje pristup sadržajima internetskih stranica osobama koje imaju vizualne poteškoće (slijepi, slabovidni, osobe koje ne razlikuju boje), osobama koje imaju motoričke i kognitivne poteškoće </a:t>
            </a:r>
          </a:p>
          <a:p>
            <a:r>
              <a:rPr lang="hr-HR" sz="1600" dirty="0"/>
              <a:t>https://www.solin.hr/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8B59C-E307-C4ED-5DB1-FBB96C9A5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367" y="2955530"/>
            <a:ext cx="4788505" cy="221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509643-BCBF-7E33-FB65-68A55634D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hr-HR"/>
              <a:t>Komunikacijske ploče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D5762-0517-36B5-FFFB-8D60A81ED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172" y="645106"/>
            <a:ext cx="5263667" cy="5247747"/>
          </a:xfrm>
          <a:prstGeom prst="rect">
            <a:avLst/>
          </a:prstGeom>
        </p:spPr>
      </p:pic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BF21E-AB70-677C-D5EF-3934C65A0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hr-HR" sz="1700" dirty="0"/>
              <a:t>Komunikacijske ploča kao komunikacijsku sustav se nešto rjeđe koristi u Hrvatskoj.</a:t>
            </a:r>
          </a:p>
          <a:p>
            <a:r>
              <a:rPr lang="hr-HR" sz="1700" dirty="0"/>
              <a:t>Vrlo su učinkovita. </a:t>
            </a:r>
          </a:p>
          <a:p>
            <a:r>
              <a:rPr lang="hr-HR" sz="1700" dirty="0"/>
              <a:t>Organiziramo ju na način da rječnik, odnosno simbole "posložimo" prema pragmatičkim principima, što znači da želimo upotrebiti jezik u socijalne svrhe.</a:t>
            </a:r>
          </a:p>
          <a:p>
            <a:r>
              <a:rPr lang="hr-HR" sz="1700" dirty="0"/>
              <a:t>Organizacija komunikacijske ploče je izrađena prema potrebama i sposobnostima osoba s određenim tipom invaliditeta (osobe na spektru autizma).</a:t>
            </a:r>
          </a:p>
          <a:p>
            <a:r>
              <a:rPr lang="hr-HR" sz="1700" dirty="0"/>
              <a:t>Kao primjer </a:t>
            </a:r>
            <a:r>
              <a:rPr lang="hr-HR" sz="1700" dirty="0">
                <a:solidFill>
                  <a:srgbClr val="FF0000"/>
                </a:solidFill>
              </a:rPr>
              <a:t>PRVE</a:t>
            </a:r>
            <a:r>
              <a:rPr lang="hr-HR" sz="1700" dirty="0"/>
              <a:t> u Hrvatskoj možemo navesti komunikacijsku ploču u vrtiću Bajka u Zagrebu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25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5ABA2-C8AF-F649-4220-EB8FDF42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hr-HR" sz="3000" b="1"/>
              <a:t>Trenutno stanje pristupačnosti osobama s invaliditetom: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B83791-92E7-8876-9895-0481A11BC6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E0BE7-DFE2-9AC9-EFD2-49897FF99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3"/>
            <a:ext cx="3690257" cy="3755565"/>
          </a:xfrm>
        </p:spPr>
        <p:txBody>
          <a:bodyPr>
            <a:normAutofit/>
          </a:bodyPr>
          <a:lstStyle/>
          <a:p>
            <a:r>
              <a:rPr lang="hr-HR" dirty="0"/>
              <a:t>Za sada, Grad Solin posjeduje i dva semafora koji su postavljeni da pomažu slabovidnim osobama na većim skretištima. </a:t>
            </a:r>
          </a:p>
          <a:p>
            <a:r>
              <a:rPr lang="hr-HR" dirty="0"/>
              <a:t>Jednako tako postoje i gazišta za kolica unutar Grada.</a:t>
            </a:r>
          </a:p>
          <a:p>
            <a:r>
              <a:rPr lang="hr-HR" dirty="0"/>
              <a:t>U budućnosti bilo bi realno očekivati i poboljšanje ovakvih uvjeta s obzirom na broj osoba s invaliditetom na ovom području.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3873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E07DF-CF01-8855-0922-3E0404B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92" y="278685"/>
            <a:ext cx="7296539" cy="1325563"/>
          </a:xfrm>
        </p:spPr>
        <p:txBody>
          <a:bodyPr>
            <a:normAutofit fontScale="90000"/>
          </a:bodyPr>
          <a:lstStyle/>
          <a:p>
            <a:r>
              <a:rPr lang="hr-HR" dirty="0"/>
              <a:t>Primjeri drugih gradova/država: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96129-0161-B3F3-5457-7A987CEF8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468" y="1882933"/>
            <a:ext cx="5853239" cy="4351338"/>
          </a:xfrm>
        </p:spPr>
        <p:txBody>
          <a:bodyPr>
            <a:normAutofit fontScale="85000" lnSpcReduction="20000"/>
          </a:bodyPr>
          <a:lstStyle/>
          <a:p>
            <a:r>
              <a:rPr lang="hr-HR" sz="1900" b="1" dirty="0"/>
              <a:t>Berlin Njemačka:</a:t>
            </a:r>
          </a:p>
          <a:p>
            <a:pPr marL="0" indent="0">
              <a:buNone/>
            </a:pPr>
            <a:r>
              <a:rPr lang="hr-HR" sz="1700" dirty="0"/>
              <a:t>Dobitnici nagrade EU City Access Award za 2013., za koji su uložili napore da grad učine pristupačnijim osobama s invaliditetom, kako pokretnim tako i drugim. Posebno su pohvaljeni za njihov trud da uklone sve barijere na ulicama koje su otežavale kretanje.</a:t>
            </a:r>
          </a:p>
          <a:p>
            <a:pPr marL="0" indent="0">
              <a:buNone/>
            </a:pPr>
            <a:endParaRPr lang="hr-HR" sz="1300" dirty="0"/>
          </a:p>
          <a:p>
            <a:r>
              <a:rPr lang="hr-HR" sz="1900" b="1" dirty="0"/>
              <a:t>Velika Britanija:</a:t>
            </a:r>
          </a:p>
          <a:p>
            <a:pPr marL="0" indent="0">
              <a:buNone/>
            </a:pPr>
            <a:r>
              <a:rPr lang="hr-HR" sz="1700" dirty="0"/>
              <a:t>Britanija je napredovala u stvaranju novih zakona o pristupačnosti, posebno za muzeje i druga turistička odredišta, koja zahtijevaju prikladan pristup invalidskim kolicima. </a:t>
            </a:r>
          </a:p>
          <a:p>
            <a:pPr marL="0" indent="0">
              <a:buNone/>
            </a:pPr>
            <a:r>
              <a:rPr lang="hr-HR" sz="1700" dirty="0"/>
              <a:t>Taksi službe i autobusi također nude pristup invalidskim kolicima.</a:t>
            </a:r>
          </a:p>
          <a:p>
            <a:pPr marL="0" indent="0">
              <a:buNone/>
            </a:pPr>
            <a:endParaRPr lang="hr-HR" sz="1300" b="1" dirty="0"/>
          </a:p>
          <a:p>
            <a:r>
              <a:rPr lang="hr-HR" sz="1900" b="1" dirty="0"/>
              <a:t>Grad Zagreb:</a:t>
            </a:r>
          </a:p>
          <a:p>
            <a:pPr marL="0" indent="0">
              <a:buNone/>
            </a:pPr>
            <a:r>
              <a:rPr lang="hr-HR" sz="1700" dirty="0"/>
              <a:t>Plavi telefon je uz potporu Turističke zajednice grada Zagreba kreirao 'Blue Line' - turističku kartu za kretanje osoba u invalidskim kolicima centrom Zagreba. Karta je besplatna i možete se potražiti u informativnim centrima Turističke zajednice grada Zagreba.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642E5-D239-67C7-EF02-16A3C4DCE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899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958DBC-F4DA-42A8-8C52-860179790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4A45-FDF5-D0C2-93EB-62488363A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hr-HR" dirty="0"/>
              <a:t>Podatci o Gradu Solinu: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709111-FEF7-3338-82C0-B9D9D2663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692265"/>
            <a:ext cx="4020297" cy="225380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FCC9A9-2031-4283-9B27-34B62BB7F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08749F9-44B2-FEDD-883C-DE23337E7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839" y="3218101"/>
            <a:ext cx="2296616" cy="24761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F2673-6B86-ACAD-5C8A-8CF39DB00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619973" cy="36701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1700" dirty="0"/>
              <a:t>Solin se smjestio u blizini ušća rijeke Jadro, 5 km sjeveroistočno od Splita. Sastoji se od tri izdvojene cjeline: središnjeg dijela na raskrižju cesta (Mitnica) prema Splitu, Trogiru i Klisu (stambeno-poslovni dio Solina), od Majdana, u maloj kotlini gornjeg toka Jadra, s tvornicom cementa, i od Donje Strane (Sveti Kaja), oko 1,5 km zapadno od središnjeg dijela, na cesti prema Trogiru, s tvornicom cementa i industrijskim pogonima. Između Donje Strane i središnjeg dijela Solina ostaci antičke Salone.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hr-HR" sz="1700" dirty="0"/>
          </a:p>
          <a:p>
            <a:pPr>
              <a:buFont typeface="Wingdings" panose="05000000000000000000" pitchFamily="2" charset="2"/>
              <a:buChar char="§"/>
            </a:pPr>
            <a:r>
              <a:rPr lang="hr-HR" sz="1700" dirty="0"/>
              <a:t>Klima: mediteranska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700" dirty="0"/>
              <a:t>Površina: 18 km²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700" dirty="0"/>
              <a:t>Broj stanovnika: 23926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DDD252-D7C8-4CE5-9C61-D60D722BC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BD75F5-C49C-4F6A-8D43-7A5939C23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130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7F3C2-CF34-A717-8E28-C9AAFC4F6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2143" y="27238"/>
            <a:ext cx="3690257" cy="1450757"/>
          </a:xfrm>
        </p:spPr>
        <p:txBody>
          <a:bodyPr>
            <a:normAutofit/>
          </a:bodyPr>
          <a:lstStyle/>
          <a:p>
            <a:r>
              <a:rPr lang="hr-HR" dirty="0"/>
              <a:t>ZAKLJUČAK: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4A780-6393-8766-9DFB-870B23F95D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23136-248B-F745-183B-0A959B805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1857825"/>
            <a:ext cx="3969349" cy="4096654"/>
          </a:xfrm>
        </p:spPr>
        <p:txBody>
          <a:bodyPr>
            <a:normAutofit lnSpcReduction="10000"/>
          </a:bodyPr>
          <a:lstStyle/>
          <a:p>
            <a:endParaRPr lang="hr-HR" sz="1400" dirty="0"/>
          </a:p>
          <a:p>
            <a:r>
              <a:rPr lang="hr-HR" sz="1400" dirty="0"/>
              <a:t>Grad Solin ima velik potencijal u izgradnji infrastrukture u smjeru dostupnosti osobama s invaliditetom. (izgradnja rampi, zvučnih semafora, gumba za pomoć, gazišta, komunikacijskih ploča, brailleove ploče na zanimljivim i društveno korisnim mjestima).</a:t>
            </a:r>
          </a:p>
          <a:p>
            <a:r>
              <a:rPr lang="hr-HR" sz="1400" dirty="0"/>
              <a:t>Jedan od načina je prvo fokusirati se </a:t>
            </a:r>
            <a:r>
              <a:rPr lang="hr-HR" sz="1400" dirty="0">
                <a:solidFill>
                  <a:srgbClr val="FF0000"/>
                </a:solidFill>
              </a:rPr>
              <a:t>na OSI i djecu s TUR , kao i stariju populaciju: i</a:t>
            </a:r>
            <a:r>
              <a:rPr lang="hr-HR" sz="1400" dirty="0"/>
              <a:t>zgradnju rampi, liftova, zvučnih semafora pa  i gazišta za takve najčešće oblike invaliditeta.</a:t>
            </a:r>
          </a:p>
          <a:p>
            <a:r>
              <a:rPr lang="hr-HR" sz="1400" dirty="0"/>
              <a:t>Jedan od najisplatljivijih načina za ostvarivanje tog cilja je uvođenje komunikacijskih ploča i  Brailleovog pisma u obliku ploča na zanimljivim i društveno korisnim mjestima. </a:t>
            </a:r>
          </a:p>
          <a:p>
            <a:r>
              <a:rPr lang="hr-HR" sz="1400" dirty="0"/>
              <a:t>Drugi relativno jeftin i učinkovit način poboljšanja stanja dostupnosti bi bilo </a:t>
            </a:r>
            <a:r>
              <a:rPr lang="hr-HR" sz="1400" dirty="0">
                <a:solidFill>
                  <a:srgbClr val="FF0000"/>
                </a:solidFill>
              </a:rPr>
              <a:t>postavljanje  DUGMAETA </a:t>
            </a:r>
            <a:r>
              <a:rPr lang="hr-HR" sz="1400" dirty="0"/>
              <a:t>„pomoć”  i informacijske ploče koje bi bile postavljene unutar / </a:t>
            </a:r>
            <a:r>
              <a:rPr lang="hr-HR" sz="1400" dirty="0">
                <a:solidFill>
                  <a:srgbClr val="FF0000"/>
                </a:solidFill>
              </a:rPr>
              <a:t>na ulazu  Javnih </a:t>
            </a:r>
            <a:r>
              <a:rPr lang="hr-HR" sz="1400" dirty="0"/>
              <a:t>ustanova 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9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F27D4-8651-B188-A82D-7920EA89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159025"/>
            <a:ext cx="9144000" cy="35880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Hvala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pozornosti</a:t>
            </a:r>
            <a:r>
              <a:rPr lang="hr-HR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3600" dirty="0">
                <a:solidFill>
                  <a:schemeClr val="tx1"/>
                </a:solidFill>
              </a:rPr>
              <a:t>!</a:t>
            </a:r>
            <a:br>
              <a:rPr lang="hr-HR" sz="3600" dirty="0">
                <a:solidFill>
                  <a:schemeClr val="tx1"/>
                </a:solidFill>
              </a:rPr>
            </a:br>
            <a:br>
              <a:rPr lang="hr-HR" sz="3600" dirty="0">
                <a:solidFill>
                  <a:schemeClr val="tx1"/>
                </a:solidFill>
              </a:rPr>
            </a:br>
            <a:r>
              <a:rPr lang="hr-HR" sz="2400" i="1" dirty="0">
                <a:solidFill>
                  <a:schemeClr val="tx1"/>
                </a:solidFill>
              </a:rPr>
              <a:t>Zahvaljujemo mentoricama s EFST </a:t>
            </a:r>
            <a:br>
              <a:rPr lang="hr-HR" sz="2400" i="1" dirty="0">
                <a:solidFill>
                  <a:schemeClr val="tx1"/>
                </a:solidFill>
              </a:rPr>
            </a:br>
            <a:r>
              <a:rPr lang="hr-HR" sz="2400" i="1" dirty="0">
                <a:solidFill>
                  <a:schemeClr val="tx1"/>
                </a:solidFill>
              </a:rPr>
              <a:t>i udruge Moje dijete Solin</a:t>
            </a:r>
            <a:endParaRPr lang="en-US" sz="2400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36B193-4A0C-A49C-DC71-FB1C7D094E7E}"/>
              </a:ext>
            </a:extLst>
          </p:cNvPr>
          <p:cNvSpPr txBox="1"/>
          <p:nvPr/>
        </p:nvSpPr>
        <p:spPr>
          <a:xfrm rot="10800000" flipV="1">
            <a:off x="318053" y="4274813"/>
            <a:ext cx="2913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/>
              <a:t>Split 20. svibnja 2022.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2C59C-5F78-60EC-3EB3-6D584ECA3E55}"/>
              </a:ext>
            </a:extLst>
          </p:cNvPr>
          <p:cNvSpPr txBox="1"/>
          <p:nvPr/>
        </p:nvSpPr>
        <p:spPr>
          <a:xfrm>
            <a:off x="7286920" y="4883085"/>
            <a:ext cx="42514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/>
              <a:t>Izradili: </a:t>
            </a:r>
          </a:p>
          <a:p>
            <a:r>
              <a:rPr lang="hr-HR" sz="1600" dirty="0"/>
              <a:t>Mauro Banovac</a:t>
            </a:r>
          </a:p>
          <a:p>
            <a:r>
              <a:rPr lang="hr-HR" sz="1600" dirty="0"/>
              <a:t>Stipe </a:t>
            </a:r>
            <a:r>
              <a:rPr lang="hr-HR" sz="1600" dirty="0" err="1"/>
              <a:t>Pešo</a:t>
            </a:r>
            <a:r>
              <a:rPr lang="hr-HR" sz="1600" dirty="0"/>
              <a:t> </a:t>
            </a:r>
          </a:p>
          <a:p>
            <a:r>
              <a:rPr lang="hr-HR" sz="1600" dirty="0"/>
              <a:t>Franjo Kraljević</a:t>
            </a:r>
          </a:p>
          <a:p>
            <a:r>
              <a:rPr lang="hr-HR" sz="1600" i="1" dirty="0"/>
              <a:t>studenti EFST-a  u sklopu </a:t>
            </a:r>
          </a:p>
          <a:p>
            <a:r>
              <a:rPr lang="hr-HR" sz="1600" i="1" dirty="0"/>
              <a:t>Stručna praksa – Društveno korisno učenje </a:t>
            </a:r>
          </a:p>
          <a:p>
            <a:endParaRPr lang="hr-HR" sz="1600" i="1" dirty="0"/>
          </a:p>
          <a:p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006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3B90B8B-F76B-4130-8370-38033EEAC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AF749B-CC71-908B-9BB1-97D41D46D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hr-HR" sz="3400" dirty="0"/>
              <a:t>Problemi s kojima se susreću stanovnici i posjetitelji turisti Grada Solina: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2DCE1-4DB8-8BA1-64C7-CC69EFF66C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78" r="3" b="3"/>
          <a:stretch/>
        </p:blipFill>
        <p:spPr>
          <a:xfrm>
            <a:off x="633999" y="581098"/>
            <a:ext cx="4020297" cy="247613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D93264-3FF9-4175-A7FA-F927F0F77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0F46D7A-CF63-491C-DF8C-EBF130C25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457"/>
          <a:stretch/>
        </p:blipFill>
        <p:spPr>
          <a:xfrm>
            <a:off x="633999" y="3218101"/>
            <a:ext cx="4020296" cy="24761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7891F-C49F-2E4A-761A-4E97B680A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Relativno mlad grad u po smislu dobne skupini stanovnika.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Zbog povoljnih cijena nekretnina Grad Solin je u konstantnom rastu i tu dolazi do problema neplanskog rasta (manjak dobre infrastrukture, ceste, manjak zelenih površina, manjak vrtića).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Prometna zagađenost okolnih urbanih cesta.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Kada govorimo o pristupačnosti za osobe s invaliditetom ona je loše izvedena.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C67939-3FD0-4B45-8AA4-9FE55C7E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81A96A-A87C-4F87-845A-3B0A6529F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1181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1A095E2-D284-794F-AC43-B500463E6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78432"/>
            <a:ext cx="3831239" cy="9014864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9485FB9-A914-023C-0036-C6C3117B16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561" y="-94268"/>
            <a:ext cx="8488052" cy="7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5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E2FBA-3F2B-CF5A-AF0E-ED77A7409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Pregled analizianih objekata: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251E2-89D1-7AEB-1A1B-64CEA3217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01" y="1897050"/>
            <a:ext cx="1848439" cy="4351338"/>
          </a:xfrm>
        </p:spPr>
        <p:txBody>
          <a:bodyPr>
            <a:normAutofit/>
          </a:bodyPr>
          <a:lstStyle/>
          <a:p>
            <a:r>
              <a:rPr lang="hr-HR" sz="2400" dirty="0"/>
              <a:t>HOTELI:</a:t>
            </a:r>
          </a:p>
          <a:p>
            <a:pPr marL="0" indent="0">
              <a:buNone/>
            </a:pPr>
            <a:r>
              <a:rPr lang="hr-HR" sz="1800" dirty="0"/>
              <a:t>1. </a:t>
            </a:r>
            <a:r>
              <a:rPr lang="en-US" sz="1800" dirty="0"/>
              <a:t>Hotel President Solin</a:t>
            </a:r>
          </a:p>
          <a:p>
            <a:pPr marL="0" indent="0">
              <a:buNone/>
            </a:pPr>
            <a:r>
              <a:rPr lang="hr-HR" sz="1800" dirty="0"/>
              <a:t>2. </a:t>
            </a:r>
            <a:r>
              <a:rPr lang="en-US" sz="1800" dirty="0"/>
              <a:t>Hotel Salona Palace Solin</a:t>
            </a:r>
          </a:p>
          <a:p>
            <a:endParaRPr lang="hr-HR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C1296-C9AB-EF12-BF1C-2E1CE87A0AE7}"/>
              </a:ext>
            </a:extLst>
          </p:cNvPr>
          <p:cNvSpPr txBox="1"/>
          <p:nvPr/>
        </p:nvSpPr>
        <p:spPr>
          <a:xfrm>
            <a:off x="2773365" y="1894788"/>
            <a:ext cx="303543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JAVNE USTANOVE</a:t>
            </a:r>
            <a:r>
              <a:rPr lang="hr-HR" dirty="0"/>
              <a:t>:</a:t>
            </a:r>
          </a:p>
          <a:p>
            <a:r>
              <a:rPr lang="hr-HR" dirty="0"/>
              <a:t>1. Hrvatski zavod za javno zdravstvo (HZZO)</a:t>
            </a:r>
          </a:p>
          <a:p>
            <a:r>
              <a:rPr lang="hr-HR" dirty="0"/>
              <a:t>2. </a:t>
            </a:r>
            <a:r>
              <a:rPr lang="pl-PL" dirty="0"/>
              <a:t>Dom zdravlja s ordinacijama i laboratorijem</a:t>
            </a:r>
            <a:endParaRPr lang="hr-HR" dirty="0"/>
          </a:p>
          <a:p>
            <a:r>
              <a:rPr lang="hr-HR" dirty="0"/>
              <a:t>3. Hrvatski zavod za zapošljavanje</a:t>
            </a:r>
          </a:p>
          <a:p>
            <a:r>
              <a:rPr lang="hr-HR" dirty="0"/>
              <a:t>4. Policijska postaja Solin</a:t>
            </a:r>
          </a:p>
          <a:p>
            <a:r>
              <a:rPr lang="hr-HR" dirty="0"/>
              <a:t>5. Zgrada gradske uprave</a:t>
            </a:r>
          </a:p>
          <a:p>
            <a:r>
              <a:rPr lang="hr-HR" dirty="0"/>
              <a:t>6. Hrvatska pošta</a:t>
            </a:r>
          </a:p>
          <a:p>
            <a:r>
              <a:rPr lang="hr-HR" dirty="0"/>
              <a:t>7. Gradska knjižnica i </a:t>
            </a:r>
            <a:r>
              <a:rPr lang="hr-HR" dirty="0" err="1">
                <a:solidFill>
                  <a:srgbClr val="FF0000"/>
                </a:solidFill>
              </a:rPr>
              <a:t>T</a:t>
            </a:r>
            <a:r>
              <a:rPr lang="hr-HR" dirty="0" err="1"/>
              <a:t>eatrin</a:t>
            </a:r>
            <a:endParaRPr lang="hr-HR" dirty="0"/>
          </a:p>
          <a:p>
            <a:r>
              <a:rPr lang="hr-HR" dirty="0"/>
              <a:t>8. Gradina</a:t>
            </a:r>
          </a:p>
          <a:p>
            <a:r>
              <a:rPr lang="hr-HR" dirty="0"/>
              <a:t>9. Osnovna škole: Vjekoslava paraća, Kralj Zvonimir, Don Lovre Katića i Kraljice Jelene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536E6A-A529-6BA7-DBDD-D5AF71316AC5}"/>
              </a:ext>
            </a:extLst>
          </p:cNvPr>
          <p:cNvSpPr txBox="1"/>
          <p:nvPr/>
        </p:nvSpPr>
        <p:spPr>
          <a:xfrm>
            <a:off x="6126480" y="1894788"/>
            <a:ext cx="294116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KULTURNA DOBRA</a:t>
            </a:r>
            <a:r>
              <a:rPr lang="hr-HR" dirty="0"/>
              <a:t>:</a:t>
            </a:r>
          </a:p>
          <a:p>
            <a:pPr marL="342900" indent="-342900">
              <a:buAutoNum type="arabicPeriod"/>
            </a:pPr>
            <a:r>
              <a:rPr lang="en-US" sz="1800" dirty="0"/>
              <a:t>Salona</a:t>
            </a:r>
            <a:endParaRPr lang="hr-HR" sz="1800" dirty="0"/>
          </a:p>
          <a:p>
            <a:pPr marL="342900" indent="-342900">
              <a:buAutoNum type="arabicPeriod"/>
            </a:pPr>
            <a:endParaRPr lang="en-US" sz="1800" dirty="0"/>
          </a:p>
          <a:p>
            <a:r>
              <a:rPr lang="hr-HR" sz="1800" dirty="0"/>
              <a:t>2. Crkva Gospe od Otoka ili Crkva Blažene Djevice Marije</a:t>
            </a:r>
          </a:p>
          <a:p>
            <a:endParaRPr lang="en-US" sz="1800" dirty="0"/>
          </a:p>
          <a:p>
            <a:r>
              <a:rPr lang="hr-HR" sz="1800" dirty="0"/>
              <a:t>3. Bazilika sv. Obitelji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6D867B-EC67-6E09-D643-BFD104C605A8}"/>
              </a:ext>
            </a:extLst>
          </p:cNvPr>
          <p:cNvSpPr txBox="1"/>
          <p:nvPr/>
        </p:nvSpPr>
        <p:spPr>
          <a:xfrm>
            <a:off x="9493578" y="1894788"/>
            <a:ext cx="2487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PLAŽE:</a:t>
            </a:r>
          </a:p>
          <a:p>
            <a:r>
              <a:rPr lang="hr-HR" dirty="0"/>
              <a:t>1. Kupalište Mramorna</a:t>
            </a:r>
          </a:p>
          <a:p>
            <a:pPr marL="342900" indent="-342900">
              <a:buAutoNum type="arabicPeriod"/>
            </a:pPr>
            <a:endParaRPr lang="hr-HR" dirty="0"/>
          </a:p>
          <a:p>
            <a:r>
              <a:rPr lang="hr-HR" dirty="0"/>
              <a:t>2.  Plaža Kosica-            Vranjic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2D316FC-4826-AC09-CA08-007E622BC1EF}"/>
              </a:ext>
            </a:extLst>
          </p:cNvPr>
          <p:cNvCxnSpPr>
            <a:cxnSpLocks/>
          </p:cNvCxnSpPr>
          <p:nvPr/>
        </p:nvCxnSpPr>
        <p:spPr>
          <a:xfrm>
            <a:off x="2300140" y="1894788"/>
            <a:ext cx="0" cy="4119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DE1863-2285-AD20-A64A-2CC141940914}"/>
              </a:ext>
            </a:extLst>
          </p:cNvPr>
          <p:cNvCxnSpPr/>
          <p:nvPr/>
        </p:nvCxnSpPr>
        <p:spPr>
          <a:xfrm>
            <a:off x="5808796" y="1894788"/>
            <a:ext cx="0" cy="4119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200F84D-4149-3DAE-AD89-D76AF71673D7}"/>
              </a:ext>
            </a:extLst>
          </p:cNvPr>
          <p:cNvCxnSpPr/>
          <p:nvPr/>
        </p:nvCxnSpPr>
        <p:spPr>
          <a:xfrm>
            <a:off x="9191134" y="1894788"/>
            <a:ext cx="0" cy="4119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34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354C1-3CBA-6E59-32A2-088E0A94F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hr-HR"/>
              <a:t>PREGLED IZAĐENE MAPE DOSTUPNOSTI: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9D628B-0EE3-9681-3290-C5FFA39634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17" y="1916318"/>
            <a:ext cx="2376058" cy="3471012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9F0EF9-D7D7-347C-7597-9F38793B5F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942" y="1916318"/>
            <a:ext cx="2376057" cy="347101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125974-1EB4-42B7-4581-E529F6AB0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639" y="1845734"/>
            <a:ext cx="5017087" cy="4023360"/>
          </a:xfrm>
        </p:spPr>
        <p:txBody>
          <a:bodyPr>
            <a:normAutofit/>
          </a:bodyPr>
          <a:lstStyle/>
          <a:p>
            <a:pPr algn="just"/>
            <a:r>
              <a:rPr lang="hr-HR" dirty="0"/>
              <a:t>Unutar projekta u suradnji s udugom Moje dijete Solin kao  jedan od ciljeva našeg društvenog projekta izađena je mapa s prikazom lokaliteta i njihove pristupačnosti kojoj se može pristupiti QR kodom unutar ove prezentacije i unutar članka. </a:t>
            </a:r>
          </a:p>
          <a:p>
            <a:r>
              <a:rPr lang="hr-HR" dirty="0"/>
              <a:t>Klikom na jedne od ovih lokaliteta korisnik može vidjeti koliko je određeno mjesto pristupačno za osobe s invaliditetom - OSI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S lijeve strane je prikaz kulturnih dobara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S desne strane je prikaz javnih građevina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51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3702A-3622-59DE-F124-2BE998FD6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kern="1200">
                <a:latin typeface="+mj-lt"/>
                <a:ea typeface="+mj-ea"/>
                <a:cs typeface="+mj-cs"/>
              </a:rPr>
              <a:t>Kulturna dobra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528EF-FFB8-EF87-B4C7-A555EE6E0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639" y="1845734"/>
            <a:ext cx="4804041" cy="40233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just">
              <a:buNone/>
            </a:pP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analizi</a:t>
            </a:r>
            <a:r>
              <a:rPr lang="en-US" dirty="0"/>
              <a:t> </a:t>
            </a:r>
            <a:r>
              <a:rPr lang="en-US" dirty="0" err="1"/>
              <a:t>dostupnosti</a:t>
            </a:r>
            <a:r>
              <a:rPr lang="en-US" dirty="0"/>
              <a:t> </a:t>
            </a:r>
            <a:r>
              <a:rPr lang="en-US" dirty="0" err="1"/>
              <a:t>vodili</a:t>
            </a:r>
            <a:r>
              <a:rPr lang="en-US" dirty="0"/>
              <a:t> </a:t>
            </a:r>
            <a:r>
              <a:rPr lang="en-US" dirty="0" err="1"/>
              <a:t>smo</a:t>
            </a:r>
            <a:r>
              <a:rPr lang="en-US" dirty="0"/>
              <a:t> se </a:t>
            </a:r>
            <a:r>
              <a:rPr lang="en-US" dirty="0" err="1"/>
              <a:t>analizom</a:t>
            </a:r>
            <a:r>
              <a:rPr lang="en-US" dirty="0"/>
              <a:t> </a:t>
            </a:r>
            <a:r>
              <a:rPr lang="en-US" dirty="0" err="1"/>
              <a:t>pristupačnosti</a:t>
            </a:r>
            <a:r>
              <a:rPr lang="en-US" dirty="0"/>
              <a:t> </a:t>
            </a:r>
            <a:r>
              <a:rPr lang="hr-HR" dirty="0"/>
              <a:t>poznatih</a:t>
            </a:r>
            <a:r>
              <a:rPr lang="en-US" dirty="0"/>
              <a:t> </a:t>
            </a:r>
            <a:r>
              <a:rPr lang="en-US" dirty="0" err="1"/>
              <a:t>kulturnih</a:t>
            </a:r>
            <a:r>
              <a:rPr lang="en-US" dirty="0"/>
              <a:t> </a:t>
            </a:r>
            <a:r>
              <a:rPr lang="en-US" dirty="0" err="1"/>
              <a:t>dobara</a:t>
            </a:r>
            <a:r>
              <a:rPr lang="en-US" dirty="0"/>
              <a:t> </a:t>
            </a:r>
            <a:r>
              <a:rPr lang="hr-HR" dirty="0"/>
              <a:t>G</a:t>
            </a:r>
            <a:r>
              <a:rPr lang="en-US" dirty="0" err="1"/>
              <a:t>rada</a:t>
            </a:r>
            <a:r>
              <a:rPr lang="en-US" dirty="0"/>
              <a:t> </a:t>
            </a:r>
            <a:r>
              <a:rPr lang="en-US" dirty="0" err="1"/>
              <a:t>Solina</a:t>
            </a:r>
            <a:r>
              <a:rPr lang="en-US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Salona</a:t>
            </a:r>
          </a:p>
          <a:p>
            <a:pPr marL="457200" indent="-457200">
              <a:buFont typeface="+mj-lt"/>
              <a:buAutoNum type="arabicPeriod"/>
            </a:pPr>
            <a:r>
              <a:rPr lang="hr-HR" dirty="0"/>
              <a:t>Crkva Gospe od Otoka </a:t>
            </a:r>
            <a:r>
              <a:rPr lang="hr-HR" dirty="0">
                <a:solidFill>
                  <a:schemeClr val="tx1"/>
                </a:solidFill>
              </a:rPr>
              <a:t>/ </a:t>
            </a:r>
            <a:r>
              <a:rPr lang="en-US" dirty="0" err="1">
                <a:solidFill>
                  <a:schemeClr val="tx1"/>
                </a:solidFill>
              </a:rPr>
              <a:t>Crkva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Blažene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Djevice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Marije</a:t>
            </a:r>
            <a:r>
              <a:rPr lang="hr-HR" dirty="0">
                <a:solidFill>
                  <a:schemeClr val="tx1"/>
                </a:solidFill>
              </a:rPr>
              <a:t> /</a:t>
            </a:r>
          </a:p>
          <a:p>
            <a:pPr marL="457200" indent="-457200"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</a:rPr>
              <a:t>Bazilika sv. Obitelji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689E0A-F0C1-EF70-B4AC-D3A2844D3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20" y="2782059"/>
            <a:ext cx="2749534" cy="2694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B72021-0721-8EBB-1BA7-20008B2B5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13" y="1962730"/>
            <a:ext cx="1207113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0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</TotalTime>
  <Words>2801</Words>
  <Application>Microsoft Office PowerPoint</Application>
  <PresentationFormat>Široki zaslon</PresentationFormat>
  <Paragraphs>239</Paragraphs>
  <Slides>41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Wingdings</vt:lpstr>
      <vt:lpstr>Retrospect</vt:lpstr>
      <vt:lpstr>Analiza pristupačnosti javnih ustanova i turističkih objekata osobama s invaliditetom na podrjučju Grada Solina</vt:lpstr>
      <vt:lpstr>Uvod:</vt:lpstr>
      <vt:lpstr>Zašto je važna pristupačnost za osobe s invaliditetom?</vt:lpstr>
      <vt:lpstr>Podatci o Gradu Solinu:</vt:lpstr>
      <vt:lpstr>Problemi s kojima se susreću stanovnici i posjetitelji turisti Grada Solina:</vt:lpstr>
      <vt:lpstr>PowerPoint prezentacija</vt:lpstr>
      <vt:lpstr>Pregled analizianih objekata:</vt:lpstr>
      <vt:lpstr>PREGLED IZAĐENE MAPE DOSTUPNOSTI:</vt:lpstr>
      <vt:lpstr>Kulturna dobra</vt:lpstr>
      <vt:lpstr>Salona:</vt:lpstr>
      <vt:lpstr>Salona</vt:lpstr>
      <vt:lpstr>Crkva Gospe od otoka: </vt:lpstr>
      <vt:lpstr>Bazilika sv. Obitelji:</vt:lpstr>
      <vt:lpstr>Javne ustanove:</vt:lpstr>
      <vt:lpstr>Hrvatski zavod za javno zdravstvo:</vt:lpstr>
      <vt:lpstr>Dom zdravlja s ordinacijama i laboratorijem:</vt:lpstr>
      <vt:lpstr>Hrvatski zavod za zapošljavanje</vt:lpstr>
      <vt:lpstr>Zgrada Gradske uprave Solin: </vt:lpstr>
      <vt:lpstr>Policijska postaja Solin: </vt:lpstr>
      <vt:lpstr>Hrvatska pošta u Gradu Solinu</vt:lpstr>
      <vt:lpstr>Gradska knjižnica Solin  i  Teatrin:</vt:lpstr>
      <vt:lpstr>Gradina:</vt:lpstr>
      <vt:lpstr>Osnovna škola Vjekoslava Paraća:</vt:lpstr>
      <vt:lpstr>Osnovna škola kralja Zvonimira:</vt:lpstr>
      <vt:lpstr>Osnovna škola  don Lovre Katića</vt:lpstr>
      <vt:lpstr>Osnovna škola kraljice Jelene:</vt:lpstr>
      <vt:lpstr>Hoteli:</vt:lpstr>
      <vt:lpstr>Hotel President:</vt:lpstr>
      <vt:lpstr>Hotel Salona Palace Solin:</vt:lpstr>
      <vt:lpstr>Plaže:</vt:lpstr>
      <vt:lpstr>Kupalište Mramorna:</vt:lpstr>
      <vt:lpstr>Plaža Kosica: </vt:lpstr>
      <vt:lpstr>Primjeri dobre prakse:</vt:lpstr>
      <vt:lpstr>Asistivne tehnologije:</vt:lpstr>
      <vt:lpstr>Prilagođavanje web stranica osobama s invaliditetom:</vt:lpstr>
      <vt:lpstr>Pregled web stranice grada Solina:</vt:lpstr>
      <vt:lpstr>Komunikacijske ploče</vt:lpstr>
      <vt:lpstr>Trenutno stanje pristupačnosti osobama s invaliditetom:</vt:lpstr>
      <vt:lpstr>Primjeri drugih gradova/država:</vt:lpstr>
      <vt:lpstr>ZAKLJUČAK:</vt:lpstr>
      <vt:lpstr>Hvala na pozornosti !  Zahvaljujemo mentoricama s EFST  i udruge Moje dijete Solin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Dostupnost osobama s invaliditetom u gradu Solinu</dc:title>
  <dc:creator>Barbara Pešut</dc:creator>
  <cp:lastModifiedBy>Udruga Moje dijete Solin</cp:lastModifiedBy>
  <cp:revision>33</cp:revision>
  <dcterms:created xsi:type="dcterms:W3CDTF">2022-06-05T08:37:15Z</dcterms:created>
  <dcterms:modified xsi:type="dcterms:W3CDTF">2023-01-12T08:28:02Z</dcterms:modified>
</cp:coreProperties>
</file>